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95" r:id="rId5"/>
    <p:sldId id="292" r:id="rId6"/>
    <p:sldId id="296" r:id="rId7"/>
    <p:sldId id="293" r:id="rId8"/>
    <p:sldId id="294" r:id="rId9"/>
    <p:sldId id="290" r:id="rId10"/>
    <p:sldId id="260" r:id="rId11"/>
    <p:sldId id="298" r:id="rId12"/>
    <p:sldId id="286" r:id="rId13"/>
    <p:sldId id="302" r:id="rId14"/>
    <p:sldId id="303" r:id="rId15"/>
    <p:sldId id="304" r:id="rId16"/>
    <p:sldId id="299" r:id="rId17"/>
    <p:sldId id="300" r:id="rId18"/>
    <p:sldId id="301" r:id="rId19"/>
    <p:sldId id="272" r:id="rId20"/>
    <p:sldId id="275" r:id="rId21"/>
    <p:sldId id="279" r:id="rId22"/>
    <p:sldId id="25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7AE"/>
    <a:srgbClr val="5F6EAD"/>
    <a:srgbClr val="615DAF"/>
    <a:srgbClr val="7258B4"/>
    <a:srgbClr val="4A4DC2"/>
    <a:srgbClr val="333333"/>
    <a:srgbClr val="CC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5" autoAdjust="0"/>
    <p:restoredTop sz="96271" autoAdjust="0"/>
  </p:normalViewPr>
  <p:slideViewPr>
    <p:cSldViewPr>
      <p:cViewPr>
        <p:scale>
          <a:sx n="99" d="100"/>
          <a:sy n="99" d="100"/>
        </p:scale>
        <p:origin x="-20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FBD9-F39B-4A7F-BC1F-FBA5B0380564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C3614-B509-4117-AADC-8175321FC6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55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496B2-7642-4DF7-96FC-7BE601F2DAE2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505A-8C1F-4A19-9841-A50F3C5450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ndroid_首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3886200"/>
            <a:ext cx="4424535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xiangsong.fd\Desktop\未标题-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530820CF-B880-4189-942D-D702A7CBA730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ndroid_尾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xiangsong.fd\Desktop\未标题-1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13-4-20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microsoft.com/office/2007/relationships/hdphoto" Target="../media/hdphoto1.wdp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gine.taobao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dm.taobao.com/" TargetMode="External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hyperlink" Target="http://wdm.taob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771800" y="2852936"/>
            <a:ext cx="532859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+mj-cs"/>
              </a:rPr>
              <a:t>无线大数据</a:t>
            </a:r>
            <a:endParaRPr kumimoji="0" lang="en-US" altLang="zh-CN" sz="6000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——</a:t>
            </a:r>
            <a:r>
              <a:rPr lang="zh-CN" altLang="en-US" sz="24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采集与分析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3"/>
          <p:cNvSpPr>
            <a:spLocks noChangeArrowheads="1"/>
          </p:cNvSpPr>
          <p:nvPr/>
        </p:nvSpPr>
        <p:spPr bwMode="gray">
          <a:xfrm>
            <a:off x="1300713" y="1977901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5" name="Rectangle 4"/>
          <p:cNvSpPr>
            <a:spLocks noChangeArrowheads="1"/>
          </p:cNvSpPr>
          <p:nvPr/>
        </p:nvSpPr>
        <p:spPr bwMode="gray">
          <a:xfrm>
            <a:off x="1300713" y="2771651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6" name="Rectangle 5"/>
          <p:cNvSpPr>
            <a:spLocks noChangeArrowheads="1"/>
          </p:cNvSpPr>
          <p:nvPr/>
        </p:nvSpPr>
        <p:spPr bwMode="gray">
          <a:xfrm>
            <a:off x="1300713" y="3571751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7" name="AutoShape 6"/>
          <p:cNvSpPr>
            <a:spLocks noChangeArrowheads="1"/>
          </p:cNvSpPr>
          <p:nvPr/>
        </p:nvSpPr>
        <p:spPr bwMode="gray">
          <a:xfrm rot="308465">
            <a:off x="6882363" y="1974726"/>
            <a:ext cx="1590675" cy="1701800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17347D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48" name="Oval 7"/>
          <p:cNvSpPr>
            <a:spLocks noChangeArrowheads="1"/>
          </p:cNvSpPr>
          <p:nvPr/>
        </p:nvSpPr>
        <p:spPr bwMode="ltGray">
          <a:xfrm>
            <a:off x="6296576" y="1473076"/>
            <a:ext cx="1319212" cy="1319213"/>
          </a:xfrm>
          <a:prstGeom prst="ellipse">
            <a:avLst/>
          </a:prstGeom>
          <a:gradFill rotWithShape="0">
            <a:gsLst>
              <a:gs pos="0">
                <a:srgbClr val="45AB7D">
                  <a:gamma/>
                  <a:shade val="66275"/>
                  <a:invGamma/>
                </a:srgbClr>
              </a:gs>
              <a:gs pos="50000">
                <a:srgbClr val="45AB7D"/>
              </a:gs>
              <a:gs pos="100000">
                <a:srgbClr val="45AB7D">
                  <a:gamma/>
                  <a:shade val="66275"/>
                  <a:invGamma/>
                </a:srgbClr>
              </a:gs>
            </a:gsLst>
            <a:lin ang="2700000" scaled="1"/>
          </a:gradFill>
          <a:ln w="5715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>
                      <a:alpha val="19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49" name="Oval 8"/>
          <p:cNvSpPr>
            <a:spLocks noChangeArrowheads="1"/>
          </p:cNvSpPr>
          <p:nvPr/>
        </p:nvSpPr>
        <p:spPr bwMode="gray">
          <a:xfrm>
            <a:off x="7553876" y="3286001"/>
            <a:ext cx="1320800" cy="1320800"/>
          </a:xfrm>
          <a:prstGeom prst="ellipse">
            <a:avLst/>
          </a:prstGeom>
          <a:gradFill rotWithShape="0">
            <a:gsLst>
              <a:gs pos="0">
                <a:srgbClr val="969696">
                  <a:gamma/>
                  <a:shade val="36078"/>
                  <a:invGamma/>
                </a:srgbClr>
              </a:gs>
              <a:gs pos="50000">
                <a:srgbClr val="969696"/>
              </a:gs>
              <a:gs pos="100000">
                <a:srgbClr val="969696">
                  <a:gamma/>
                  <a:shade val="36078"/>
                  <a:invGamma/>
                </a:srgbClr>
              </a:gs>
            </a:gsLst>
            <a:lin ang="2700000" scaled="1"/>
          </a:gradFill>
          <a:ln w="5715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50" name="AutoShape 9"/>
          <p:cNvSpPr>
            <a:spLocks noChangeArrowheads="1"/>
          </p:cNvSpPr>
          <p:nvPr/>
        </p:nvSpPr>
        <p:spPr bwMode="gray">
          <a:xfrm rot="7527986">
            <a:off x="6208469" y="3396333"/>
            <a:ext cx="1589087" cy="1701800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17347D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51" name="AutoShape 10"/>
          <p:cNvSpPr>
            <a:spLocks noChangeArrowheads="1"/>
          </p:cNvSpPr>
          <p:nvPr/>
        </p:nvSpPr>
        <p:spPr bwMode="gray">
          <a:xfrm rot="15216000">
            <a:off x="5278988" y="2165226"/>
            <a:ext cx="1589088" cy="1703388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17347D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52" name="Oval 11"/>
          <p:cNvSpPr>
            <a:spLocks noChangeArrowheads="1"/>
          </p:cNvSpPr>
          <p:nvPr/>
        </p:nvSpPr>
        <p:spPr bwMode="gray">
          <a:xfrm>
            <a:off x="5194851" y="3290764"/>
            <a:ext cx="1320800" cy="1319212"/>
          </a:xfrm>
          <a:prstGeom prst="ellipse">
            <a:avLst/>
          </a:prstGeom>
          <a:gradFill rotWithShape="1">
            <a:gsLst>
              <a:gs pos="0">
                <a:srgbClr val="9999FF"/>
              </a:gs>
              <a:gs pos="100000">
                <a:srgbClr val="9999FF">
                  <a:gamma/>
                  <a:shade val="81961"/>
                  <a:invGamma/>
                </a:srgbClr>
              </a:gs>
            </a:gsLst>
            <a:lin ang="5400000" scaled="1"/>
          </a:gradFill>
          <a:ln w="5715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53" name="Group 12"/>
          <p:cNvGrpSpPr>
            <a:grpSpLocks/>
          </p:cNvGrpSpPr>
          <p:nvPr/>
        </p:nvGrpSpPr>
        <p:grpSpPr bwMode="auto">
          <a:xfrm rot="10082854">
            <a:off x="6139413" y="2428751"/>
            <a:ext cx="1196975" cy="303213"/>
            <a:chOff x="2598" y="1026"/>
            <a:chExt cx="957" cy="242"/>
          </a:xfrm>
        </p:grpSpPr>
        <p:grpSp>
          <p:nvGrpSpPr>
            <p:cNvPr id="254" name="Group 13"/>
            <p:cNvGrpSpPr>
              <a:grpSpLocks/>
            </p:cNvGrpSpPr>
            <p:nvPr/>
          </p:nvGrpSpPr>
          <p:grpSpPr bwMode="auto">
            <a:xfrm rot="-9970459" flipH="1" flipV="1">
              <a:off x="2591" y="1040"/>
              <a:ext cx="958" cy="234"/>
              <a:chOff x="2528" y="1060"/>
              <a:chExt cx="894" cy="236"/>
            </a:xfrm>
          </p:grpSpPr>
          <p:grpSp>
            <p:nvGrpSpPr>
              <p:cNvPr id="266" name="Group 14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72" name="AutoShape 1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3" name="AutoShape 1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4" name="AutoShape 1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5" name="AutoShape 1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67" name="Group 19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68" name="AutoShape 2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9" name="AutoShape 2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0" name="AutoShape 2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1" name="AutoShape 2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  <p:grpSp>
          <p:nvGrpSpPr>
            <p:cNvPr id="255" name="Group 24"/>
            <p:cNvGrpSpPr>
              <a:grpSpLocks/>
            </p:cNvGrpSpPr>
            <p:nvPr/>
          </p:nvGrpSpPr>
          <p:grpSpPr bwMode="auto">
            <a:xfrm rot="-9970459" flipH="1" flipV="1">
              <a:off x="2679" y="1065"/>
              <a:ext cx="784" cy="191"/>
              <a:chOff x="2528" y="1060"/>
              <a:chExt cx="894" cy="236"/>
            </a:xfrm>
          </p:grpSpPr>
          <p:grpSp>
            <p:nvGrpSpPr>
              <p:cNvPr id="256" name="Group 25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62" name="AutoShape 2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3" name="AutoShape 2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4" name="AutoShape 2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5" name="AutoShape 2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57" name="Group 30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58" name="AutoShape 3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59" name="AutoShape 3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0" name="AutoShape 3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61" name="AutoShape 3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</p:grpSp>
      <p:grpSp>
        <p:nvGrpSpPr>
          <p:cNvPr id="276" name="Group 35"/>
          <p:cNvGrpSpPr>
            <a:grpSpLocks/>
          </p:cNvGrpSpPr>
          <p:nvPr/>
        </p:nvGrpSpPr>
        <p:grpSpPr bwMode="auto">
          <a:xfrm rot="10082854">
            <a:off x="5044038" y="4249614"/>
            <a:ext cx="1198563" cy="303212"/>
            <a:chOff x="2598" y="1026"/>
            <a:chExt cx="957" cy="242"/>
          </a:xfrm>
        </p:grpSpPr>
        <p:grpSp>
          <p:nvGrpSpPr>
            <p:cNvPr id="277" name="Group 36"/>
            <p:cNvGrpSpPr>
              <a:grpSpLocks/>
            </p:cNvGrpSpPr>
            <p:nvPr/>
          </p:nvGrpSpPr>
          <p:grpSpPr bwMode="auto">
            <a:xfrm rot="-9970459" flipH="1" flipV="1">
              <a:off x="2591" y="1040"/>
              <a:ext cx="958" cy="234"/>
              <a:chOff x="2528" y="1060"/>
              <a:chExt cx="894" cy="236"/>
            </a:xfrm>
          </p:grpSpPr>
          <p:grpSp>
            <p:nvGrpSpPr>
              <p:cNvPr id="289" name="Group 37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95" name="AutoShape 38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6" name="AutoShape 39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7" name="AutoShape 40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8" name="AutoShape 41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90" name="Group 42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91" name="AutoShape 43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2" name="AutoShape 44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3" name="AutoShape 45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4" name="AutoShape 46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  <p:grpSp>
          <p:nvGrpSpPr>
            <p:cNvPr id="278" name="Group 47"/>
            <p:cNvGrpSpPr>
              <a:grpSpLocks/>
            </p:cNvGrpSpPr>
            <p:nvPr/>
          </p:nvGrpSpPr>
          <p:grpSpPr bwMode="auto">
            <a:xfrm rot="-9970459" flipH="1" flipV="1">
              <a:off x="2679" y="1065"/>
              <a:ext cx="784" cy="191"/>
              <a:chOff x="2528" y="1060"/>
              <a:chExt cx="894" cy="236"/>
            </a:xfrm>
          </p:grpSpPr>
          <p:grpSp>
            <p:nvGrpSpPr>
              <p:cNvPr id="279" name="Group 48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85" name="AutoShape 4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6" name="AutoShape 5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7" name="AutoShape 5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8" name="AutoShape 5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80" name="Group 53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81" name="AutoShape 5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2" name="AutoShape 5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3" name="AutoShape 5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84" name="AutoShape 5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</p:grpSp>
      <p:grpSp>
        <p:nvGrpSpPr>
          <p:cNvPr id="299" name="Group 58"/>
          <p:cNvGrpSpPr>
            <a:grpSpLocks/>
          </p:cNvGrpSpPr>
          <p:nvPr/>
        </p:nvGrpSpPr>
        <p:grpSpPr bwMode="auto">
          <a:xfrm rot="10082854">
            <a:off x="7418938" y="4248026"/>
            <a:ext cx="1196975" cy="303213"/>
            <a:chOff x="2598" y="1026"/>
            <a:chExt cx="957" cy="242"/>
          </a:xfrm>
        </p:grpSpPr>
        <p:grpSp>
          <p:nvGrpSpPr>
            <p:cNvPr id="300" name="Group 59"/>
            <p:cNvGrpSpPr>
              <a:grpSpLocks/>
            </p:cNvGrpSpPr>
            <p:nvPr/>
          </p:nvGrpSpPr>
          <p:grpSpPr bwMode="auto">
            <a:xfrm rot="-9970459" flipH="1" flipV="1">
              <a:off x="2591" y="1040"/>
              <a:ext cx="958" cy="234"/>
              <a:chOff x="2528" y="1060"/>
              <a:chExt cx="894" cy="236"/>
            </a:xfrm>
          </p:grpSpPr>
          <p:grpSp>
            <p:nvGrpSpPr>
              <p:cNvPr id="312" name="Group 60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18" name="AutoShape 6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9" name="AutoShape 6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20" name="AutoShape 6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21" name="AutoShape 6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313" name="Group 65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14" name="AutoShape 6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5" name="AutoShape 6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6" name="AutoShape 6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7" name="AutoShape 6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  <p:grpSp>
          <p:nvGrpSpPr>
            <p:cNvPr id="301" name="Group 70"/>
            <p:cNvGrpSpPr>
              <a:grpSpLocks/>
            </p:cNvGrpSpPr>
            <p:nvPr/>
          </p:nvGrpSpPr>
          <p:grpSpPr bwMode="auto">
            <a:xfrm rot="-9970459" flipH="1" flipV="1">
              <a:off x="2679" y="1065"/>
              <a:ext cx="784" cy="191"/>
              <a:chOff x="2528" y="1060"/>
              <a:chExt cx="894" cy="236"/>
            </a:xfrm>
          </p:grpSpPr>
          <p:grpSp>
            <p:nvGrpSpPr>
              <p:cNvPr id="302" name="Group 71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08" name="AutoShape 7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09" name="AutoShape 7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0" name="AutoShape 7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1" name="AutoShape 7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303" name="Group 76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04" name="AutoShape 7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05" name="AutoShape 7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06" name="AutoShape 7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07" name="AutoShape 8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</p:grpSp>
      <p:grpSp>
        <p:nvGrpSpPr>
          <p:cNvPr id="322" name="Group 81"/>
          <p:cNvGrpSpPr>
            <a:grpSpLocks/>
          </p:cNvGrpSpPr>
          <p:nvPr/>
        </p:nvGrpSpPr>
        <p:grpSpPr bwMode="auto">
          <a:xfrm>
            <a:off x="6687101" y="1593726"/>
            <a:ext cx="1196975" cy="303213"/>
            <a:chOff x="2598" y="1026"/>
            <a:chExt cx="957" cy="242"/>
          </a:xfrm>
        </p:grpSpPr>
        <p:grpSp>
          <p:nvGrpSpPr>
            <p:cNvPr id="323" name="Group 82"/>
            <p:cNvGrpSpPr>
              <a:grpSpLocks/>
            </p:cNvGrpSpPr>
            <p:nvPr/>
          </p:nvGrpSpPr>
          <p:grpSpPr bwMode="auto">
            <a:xfrm rot="-9970459" flipH="1" flipV="1">
              <a:off x="2591" y="1040"/>
              <a:ext cx="958" cy="234"/>
              <a:chOff x="2528" y="1060"/>
              <a:chExt cx="894" cy="236"/>
            </a:xfrm>
          </p:grpSpPr>
          <p:grpSp>
            <p:nvGrpSpPr>
              <p:cNvPr id="335" name="Group 83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41" name="AutoShape 8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42" name="AutoShape 8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43" name="AutoShape 8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44" name="AutoShape 8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336" name="Group 88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37" name="AutoShape 8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8" name="AutoShape 9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9" name="AutoShape 9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40" name="AutoShape 9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  <p:grpSp>
          <p:nvGrpSpPr>
            <p:cNvPr id="324" name="Group 93"/>
            <p:cNvGrpSpPr>
              <a:grpSpLocks/>
            </p:cNvGrpSpPr>
            <p:nvPr/>
          </p:nvGrpSpPr>
          <p:grpSpPr bwMode="auto">
            <a:xfrm rot="-9970459" flipH="1" flipV="1">
              <a:off x="2679" y="1065"/>
              <a:ext cx="784" cy="191"/>
              <a:chOff x="2528" y="1060"/>
              <a:chExt cx="894" cy="236"/>
            </a:xfrm>
          </p:grpSpPr>
          <p:grpSp>
            <p:nvGrpSpPr>
              <p:cNvPr id="325" name="Group 94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31" name="AutoShape 9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2" name="AutoShape 9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3" name="AutoShape 9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4" name="AutoShape 9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326" name="Group 99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27" name="AutoShape 10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28" name="AutoShape 10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29" name="AutoShape 10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30" name="AutoShape 10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mtClean="0">
                    <a:solidFill>
                      <a:srgbClr val="17347D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</p:grpSp>
      <p:grpSp>
        <p:nvGrpSpPr>
          <p:cNvPr id="345" name="Group 127"/>
          <p:cNvGrpSpPr>
            <a:grpSpLocks/>
          </p:cNvGrpSpPr>
          <p:nvPr/>
        </p:nvGrpSpPr>
        <p:grpSpPr bwMode="auto">
          <a:xfrm rot="-232145">
            <a:off x="5563151" y="3401889"/>
            <a:ext cx="1235075" cy="331787"/>
            <a:chOff x="1824" y="2448"/>
            <a:chExt cx="987" cy="266"/>
          </a:xfrm>
        </p:grpSpPr>
        <p:grpSp>
          <p:nvGrpSpPr>
            <p:cNvPr id="346" name="Group 128"/>
            <p:cNvGrpSpPr>
              <a:grpSpLocks/>
            </p:cNvGrpSpPr>
            <p:nvPr/>
          </p:nvGrpSpPr>
          <p:grpSpPr bwMode="auto">
            <a:xfrm rot="513316">
              <a:off x="1815" y="2461"/>
              <a:ext cx="958" cy="234"/>
              <a:chOff x="2591" y="1040"/>
              <a:chExt cx="958" cy="234"/>
            </a:xfrm>
          </p:grpSpPr>
          <p:grpSp>
            <p:nvGrpSpPr>
              <p:cNvPr id="370" name="Group 129"/>
              <p:cNvGrpSpPr>
                <a:grpSpLocks/>
              </p:cNvGrpSpPr>
              <p:nvPr/>
            </p:nvGrpSpPr>
            <p:grpSpPr bwMode="auto">
              <a:xfrm rot="-9970459" flipH="1" flipV="1">
                <a:off x="2591" y="1040"/>
                <a:ext cx="958" cy="234"/>
                <a:chOff x="2528" y="1060"/>
                <a:chExt cx="894" cy="236"/>
              </a:xfrm>
            </p:grpSpPr>
            <p:grpSp>
              <p:nvGrpSpPr>
                <p:cNvPr id="382" name="Group 130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88" name="AutoShape 13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9" name="AutoShape 13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90" name="AutoShape 13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91" name="AutoShape 13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383" name="Group 135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84" name="AutoShape 13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5" name="AutoShape 13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6" name="AutoShape 13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7" name="AutoShape 13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</p:grpSp>
          <p:grpSp>
            <p:nvGrpSpPr>
              <p:cNvPr id="371" name="Group 140"/>
              <p:cNvGrpSpPr>
                <a:grpSpLocks/>
              </p:cNvGrpSpPr>
              <p:nvPr/>
            </p:nvGrpSpPr>
            <p:grpSpPr bwMode="auto">
              <a:xfrm rot="-9970459" flipH="1" flipV="1">
                <a:off x="2679" y="1065"/>
                <a:ext cx="784" cy="191"/>
                <a:chOff x="2528" y="1060"/>
                <a:chExt cx="894" cy="236"/>
              </a:xfrm>
            </p:grpSpPr>
            <p:grpSp>
              <p:nvGrpSpPr>
                <p:cNvPr id="372" name="Group 141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78" name="AutoShape 14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79" name="AutoShape 14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0" name="AutoShape 14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81" name="AutoShape 14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373" name="Group 146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74" name="AutoShape 14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75" name="AutoShape 14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76" name="AutoShape 14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77" name="AutoShape 15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</p:grpSp>
        </p:grpSp>
        <p:grpSp>
          <p:nvGrpSpPr>
            <p:cNvPr id="347" name="Group 151"/>
            <p:cNvGrpSpPr>
              <a:grpSpLocks/>
            </p:cNvGrpSpPr>
            <p:nvPr/>
          </p:nvGrpSpPr>
          <p:grpSpPr bwMode="auto">
            <a:xfrm rot="513316">
              <a:off x="1845" y="2485"/>
              <a:ext cx="958" cy="234"/>
              <a:chOff x="2591" y="1040"/>
              <a:chExt cx="958" cy="234"/>
            </a:xfrm>
          </p:grpSpPr>
          <p:grpSp>
            <p:nvGrpSpPr>
              <p:cNvPr id="348" name="Group 152"/>
              <p:cNvGrpSpPr>
                <a:grpSpLocks/>
              </p:cNvGrpSpPr>
              <p:nvPr/>
            </p:nvGrpSpPr>
            <p:grpSpPr bwMode="auto">
              <a:xfrm rot="-9970459" flipH="1" flipV="1">
                <a:off x="2591" y="1040"/>
                <a:ext cx="958" cy="234"/>
                <a:chOff x="2528" y="1060"/>
                <a:chExt cx="894" cy="236"/>
              </a:xfrm>
            </p:grpSpPr>
            <p:grpSp>
              <p:nvGrpSpPr>
                <p:cNvPr id="360" name="Group 153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66" name="AutoShape 15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7" name="AutoShape 15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8" name="AutoShape 15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9" name="AutoShape 15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361" name="Group 158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62" name="AutoShape 15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3" name="AutoShape 16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4" name="AutoShape 16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65" name="AutoShape 16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</p:grpSp>
          <p:grpSp>
            <p:nvGrpSpPr>
              <p:cNvPr id="349" name="Group 163"/>
              <p:cNvGrpSpPr>
                <a:grpSpLocks/>
              </p:cNvGrpSpPr>
              <p:nvPr/>
            </p:nvGrpSpPr>
            <p:grpSpPr bwMode="auto">
              <a:xfrm rot="-9970459" flipH="1" flipV="1">
                <a:off x="2679" y="1065"/>
                <a:ext cx="784" cy="191"/>
                <a:chOff x="2528" y="1060"/>
                <a:chExt cx="894" cy="236"/>
              </a:xfrm>
            </p:grpSpPr>
            <p:grpSp>
              <p:nvGrpSpPr>
                <p:cNvPr id="350" name="Group 164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56" name="AutoShape 16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7" name="AutoShape 16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8" name="AutoShape 16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9" name="AutoShape 16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351" name="Group 16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52" name="AutoShape 17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3" name="AutoShape 17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4" name="AutoShape 17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355" name="AutoShape 17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mtClean="0">
                      <a:solidFill>
                        <a:srgbClr val="17347D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</p:grpSp>
        </p:grpSp>
      </p:grpSp>
      <p:sp>
        <p:nvSpPr>
          <p:cNvPr id="392" name="Rectangle 174"/>
          <p:cNvSpPr>
            <a:spLocks noChangeArrowheads="1"/>
          </p:cNvSpPr>
          <p:nvPr/>
        </p:nvSpPr>
        <p:spPr bwMode="ltGray">
          <a:xfrm>
            <a:off x="364088" y="1977901"/>
            <a:ext cx="1169988" cy="766763"/>
          </a:xfrm>
          <a:prstGeom prst="rect">
            <a:avLst/>
          </a:prstGeom>
          <a:solidFill>
            <a:srgbClr val="45AB7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393" name="Rectangle 175"/>
          <p:cNvSpPr>
            <a:spLocks noChangeArrowheads="1"/>
          </p:cNvSpPr>
          <p:nvPr/>
        </p:nvSpPr>
        <p:spPr bwMode="gray">
          <a:xfrm>
            <a:off x="364088" y="2771651"/>
            <a:ext cx="1169988" cy="766763"/>
          </a:xfrm>
          <a:prstGeom prst="rect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394" name="Rectangle 176"/>
          <p:cNvSpPr>
            <a:spLocks noChangeArrowheads="1"/>
          </p:cNvSpPr>
          <p:nvPr/>
        </p:nvSpPr>
        <p:spPr bwMode="gray">
          <a:xfrm>
            <a:off x="364088" y="3571751"/>
            <a:ext cx="1169988" cy="766763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395" name="Rectangle 177"/>
          <p:cNvSpPr>
            <a:spLocks noChangeArrowheads="1"/>
          </p:cNvSpPr>
          <p:nvPr/>
        </p:nvSpPr>
        <p:spPr bwMode="white">
          <a:xfrm>
            <a:off x="509707" y="2158876"/>
            <a:ext cx="646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隐私</a:t>
            </a:r>
            <a:endParaRPr lang="en-US" altLang="zh-CN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6" name="Rectangle 178"/>
          <p:cNvSpPr>
            <a:spLocks noChangeArrowheads="1"/>
          </p:cNvSpPr>
          <p:nvPr/>
        </p:nvSpPr>
        <p:spPr bwMode="white">
          <a:xfrm>
            <a:off x="503296" y="2928934"/>
            <a:ext cx="646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孤立</a:t>
            </a:r>
            <a:endParaRPr lang="en-US" altLang="zh-CN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7" name="Rectangle 179"/>
          <p:cNvSpPr>
            <a:spLocks noChangeArrowheads="1"/>
          </p:cNvSpPr>
          <p:nvPr/>
        </p:nvSpPr>
        <p:spPr bwMode="white">
          <a:xfrm>
            <a:off x="500034" y="3778126"/>
            <a:ext cx="6495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流量</a:t>
            </a:r>
            <a:endParaRPr lang="en-US" altLang="zh-CN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98" name="Rectangle 180"/>
          <p:cNvSpPr>
            <a:spLocks noChangeArrowheads="1"/>
          </p:cNvSpPr>
          <p:nvPr/>
        </p:nvSpPr>
        <p:spPr bwMode="auto">
          <a:xfrm>
            <a:off x="1613451" y="2185119"/>
            <a:ext cx="30511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涉及隐私的信息，需要得到用户认可</a:t>
            </a:r>
            <a:endParaRPr lang="en-US" altLang="zh-CN" sz="1400" b="1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9" name="Rectangle 181"/>
          <p:cNvSpPr>
            <a:spLocks noChangeArrowheads="1"/>
          </p:cNvSpPr>
          <p:nvPr/>
        </p:nvSpPr>
        <p:spPr bwMode="auto">
          <a:xfrm>
            <a:off x="1613451" y="2996952"/>
            <a:ext cx="30511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硬件指纹，自定义</a:t>
            </a:r>
            <a:r>
              <a:rPr lang="en-US" altLang="zh-CN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ID</a:t>
            </a:r>
            <a:r>
              <a:rPr lang="zh-CN" altLang="en-US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Cookie</a:t>
            </a:r>
          </a:p>
        </p:txBody>
      </p:sp>
      <p:sp>
        <p:nvSpPr>
          <p:cNvPr id="400" name="Rectangle 182"/>
          <p:cNvSpPr>
            <a:spLocks noChangeArrowheads="1"/>
          </p:cNvSpPr>
          <p:nvPr/>
        </p:nvSpPr>
        <p:spPr bwMode="auto">
          <a:xfrm>
            <a:off x="1613451" y="3789040"/>
            <a:ext cx="30511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1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最少请求，分级压缩，主动埋点</a:t>
            </a:r>
            <a:endParaRPr lang="en-US" altLang="zh-CN" sz="1400" b="1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1" name="Rectangle 183"/>
          <p:cNvSpPr>
            <a:spLocks noChangeArrowheads="1"/>
          </p:cNvSpPr>
          <p:nvPr/>
        </p:nvSpPr>
        <p:spPr bwMode="gray">
          <a:xfrm>
            <a:off x="6621050" y="1935039"/>
            <a:ext cx="646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隐私</a:t>
            </a:r>
            <a:endParaRPr lang="en-US" altLang="zh-CN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2" name="Rectangle 184"/>
          <p:cNvSpPr>
            <a:spLocks noChangeArrowheads="1"/>
          </p:cNvSpPr>
          <p:nvPr/>
        </p:nvSpPr>
        <p:spPr bwMode="gray">
          <a:xfrm>
            <a:off x="5509799" y="3763839"/>
            <a:ext cx="646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孤立</a:t>
            </a:r>
            <a:endParaRPr lang="en-US" altLang="zh-CN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3" name="Rectangle 185"/>
          <p:cNvSpPr>
            <a:spLocks noChangeArrowheads="1"/>
          </p:cNvSpPr>
          <p:nvPr/>
        </p:nvSpPr>
        <p:spPr bwMode="gray">
          <a:xfrm>
            <a:off x="7905399" y="3744789"/>
            <a:ext cx="646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流量</a:t>
            </a:r>
            <a:endParaRPr lang="en-US" altLang="zh-CN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5" name="Rectangle 187"/>
          <p:cNvSpPr>
            <a:spLocks noChangeArrowheads="1"/>
          </p:cNvSpPr>
          <p:nvPr/>
        </p:nvSpPr>
        <p:spPr bwMode="auto">
          <a:xfrm>
            <a:off x="551215" y="1268760"/>
            <a:ext cx="36687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无线数据痛点</a:t>
            </a:r>
            <a:endParaRPr lang="en-US" altLang="zh-CN" sz="2000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23178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5"/>
          <p:cNvSpPr/>
          <p:nvPr>
            <p:custDataLst>
              <p:tags r:id="rId1"/>
            </p:custDataLst>
          </p:nvPr>
        </p:nvSpPr>
        <p:spPr bwMode="auto">
          <a:xfrm>
            <a:off x="1500166" y="2012828"/>
            <a:ext cx="1480862" cy="21305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headEnd type="none" w="med" len="med"/>
            <a:tailEnd type="none" w="med" len="med"/>
          </a:ln>
          <a:effectLst>
            <a:reflection blurRad="6350" stA="50000" endA="300" endPos="55000" dir="5400000" sy="-100000" algn="bl" rotWithShape="0"/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6" tIns="1028794" rIns="68586" bIns="3429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准确</a:t>
            </a:r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64" name="Rectangle 44"/>
          <p:cNvSpPr/>
          <p:nvPr>
            <p:custDataLst>
              <p:tags r:id="rId2"/>
            </p:custDataLst>
          </p:nvPr>
        </p:nvSpPr>
        <p:spPr bwMode="auto">
          <a:xfrm>
            <a:off x="3123763" y="1997733"/>
            <a:ext cx="1480862" cy="21305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headEnd type="none" w="med" len="med"/>
            <a:tailEnd type="none" w="med" len="med"/>
          </a:ln>
          <a:effectLst>
            <a:reflection blurRad="6350" stA="50000" endA="300" endPos="55000" dir="5400000" sy="-100000" algn="bl" rotWithShape="0"/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6" tIns="1028794" rIns="68586" bIns="3429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统一</a:t>
            </a:r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65" name="Rectangle 52"/>
          <p:cNvSpPr/>
          <p:nvPr>
            <p:custDataLst>
              <p:tags r:id="rId3"/>
            </p:custDataLst>
          </p:nvPr>
        </p:nvSpPr>
        <p:spPr bwMode="auto">
          <a:xfrm>
            <a:off x="4805829" y="2009780"/>
            <a:ext cx="1480862" cy="21305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headEnd type="none" w="med" len="med"/>
            <a:tailEnd type="none" w="med" len="med"/>
          </a:ln>
          <a:effectLst>
            <a:reflection blurRad="6350" stA="50000" endA="300" endPos="55000" dir="5400000" sy="-100000" algn="bl" rotWithShape="0"/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6" tIns="1028794" rIns="68586" bIns="3429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稳定</a:t>
            </a:r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pic>
        <p:nvPicPr>
          <p:cNvPr id="166" name="Picture 2" descr="\\MAGNUM\Projects\Microsoft\Cloud Power FY12\Design\Icons\PNGs\Server_2.png"/>
          <p:cNvPicPr>
            <a:picLocks noChangeAspect="1" noChangeArrowheads="1"/>
          </p:cNvPicPr>
          <p:nvPr/>
        </p:nvPicPr>
        <p:blipFill>
          <a:blip r:embed="rId6" cstate="print">
            <a:lum bright="100000"/>
          </a:blip>
          <a:srcRect/>
          <a:stretch>
            <a:fillRect/>
          </a:stretch>
        </p:blipFill>
        <p:spPr bwMode="auto">
          <a:xfrm>
            <a:off x="1806469" y="2474336"/>
            <a:ext cx="908777" cy="9085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67" name="Picture 7" descr="\\MAGNUM\Projects\Microsoft\Cloud Power FY12\Design\Icons\PNGs\Meteri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3338792" y="2343821"/>
            <a:ext cx="1085461" cy="10851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69" name="Picture 7" descr="C:\Users\Justin\Desktop\_Work_in_Progress\_MS\1407\cloud serv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91" y="2543180"/>
            <a:ext cx="868259" cy="7491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xtLst/>
        </p:spPr>
      </p:pic>
      <p:sp>
        <p:nvSpPr>
          <p:cNvPr id="170" name="Rectangle 52"/>
          <p:cNvSpPr/>
          <p:nvPr>
            <p:custDataLst>
              <p:tags r:id="rId4"/>
            </p:custDataLst>
          </p:nvPr>
        </p:nvSpPr>
        <p:spPr bwMode="auto">
          <a:xfrm>
            <a:off x="6515291" y="2000240"/>
            <a:ext cx="1480862" cy="21305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headEnd type="none" w="med" len="med"/>
            <a:tailEnd type="none" w="med" len="med"/>
          </a:ln>
          <a:effectLst>
            <a:reflection blurRad="6350" stA="50000" endA="300" endPos="55000" dir="5400000" sy="-100000" algn="bl" rotWithShape="0"/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6" tIns="1028794" rIns="68586" bIns="34294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045" fontAlgn="base">
              <a:lnSpc>
                <a:spcPct val="90000"/>
              </a:lnSpc>
              <a:spcBef>
                <a:spcPts val="630"/>
              </a:spcBef>
              <a:spcAft>
                <a:spcPct val="0"/>
              </a:spcAft>
              <a:buClr>
                <a:srgbClr val="FFFF99"/>
              </a:buClr>
              <a:buSzPct val="120000"/>
              <a:defRPr/>
            </a:pPr>
            <a:r>
              <a:rPr lang="zh-CN" altLang="en-US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实时</a:t>
            </a:r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73" name="Rectangle 187"/>
          <p:cNvSpPr>
            <a:spLocks noChangeArrowheads="1"/>
          </p:cNvSpPr>
          <p:nvPr/>
        </p:nvSpPr>
        <p:spPr bwMode="auto">
          <a:xfrm>
            <a:off x="3643306" y="1257288"/>
            <a:ext cx="20002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无线数据目标</a:t>
            </a:r>
            <a:endParaRPr lang="en-US" altLang="zh-CN" sz="2000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74" name="Picture 2" descr="\\MAGNUM\Projects\Microsoft\Cloud Power FY12\Design\ICONS_PNG\Tower.png"/>
          <p:cNvPicPr>
            <a:picLocks noChangeAspect="1" noChangeArrowheads="1"/>
          </p:cNvPicPr>
          <p:nvPr/>
        </p:nvPicPr>
        <p:blipFill>
          <a:blip r:embed="rId10" cstate="print">
            <a:lum bright="100000" contrast="100000"/>
          </a:blip>
          <a:stretch>
            <a:fillRect/>
          </a:stretch>
        </p:blipFill>
        <p:spPr bwMode="auto">
          <a:xfrm>
            <a:off x="6744836" y="2387397"/>
            <a:ext cx="1041874" cy="1041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523178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black">
          <a:xfrm>
            <a:off x="4225957" y="1465039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b="1" kern="0" dirty="0">
                <a:solidFill>
                  <a:srgbClr val="4EA7EA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kern="0" dirty="0" smtClean="0">
                <a:solidFill>
                  <a:srgbClr val="4EA7EA"/>
                </a:solidFill>
                <a:latin typeface="微软雅黑"/>
                <a:ea typeface="微软雅黑"/>
                <a:cs typeface="微软雅黑"/>
              </a:rPr>
              <a:t>数据采集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4EA7EA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invGray">
          <a:xfrm>
            <a:off x="4370419" y="1825079"/>
            <a:ext cx="4702175" cy="523220"/>
          </a:xfrm>
          <a:prstGeom prst="rect">
            <a:avLst/>
          </a:prstGeom>
          <a:solidFill>
            <a:srgbClr val="C0C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客户端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SDK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Wap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/H5 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js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+ Web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服务器模块</a:t>
            </a:r>
            <a:endParaRPr lang="en-US" altLang="zh-CN" sz="1400" kern="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black">
          <a:xfrm>
            <a:off x="4225957" y="2428868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EA7EA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kern="0" dirty="0" smtClean="0">
                <a:solidFill>
                  <a:srgbClr val="4EA7EA"/>
                </a:solidFill>
                <a:latin typeface="微软雅黑"/>
                <a:ea typeface="微软雅黑"/>
                <a:cs typeface="微软雅黑"/>
              </a:rPr>
              <a:t>接收服务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4EA7EA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invGray">
          <a:xfrm>
            <a:off x="4370419" y="2770324"/>
            <a:ext cx="4702175" cy="523220"/>
          </a:xfrm>
          <a:prstGeom prst="rect">
            <a:avLst/>
          </a:prstGeom>
          <a:solidFill>
            <a:srgbClr val="C0C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高并发服务接口（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Tengine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+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ngx_lua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实时海量日志消息中间件（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TimeTunnel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black">
          <a:xfrm>
            <a:off x="4225957" y="3429000"/>
            <a:ext cx="3810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EA7EA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kern="0" dirty="0" smtClean="0">
                <a:solidFill>
                  <a:srgbClr val="4EA7EA"/>
                </a:solidFill>
                <a:latin typeface="微软雅黑"/>
                <a:ea typeface="微软雅黑"/>
                <a:cs typeface="微软雅黑"/>
              </a:rPr>
              <a:t>大数据开发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4EA7EA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invGray">
          <a:xfrm>
            <a:off x="4370419" y="3795712"/>
            <a:ext cx="4702175" cy="523220"/>
          </a:xfrm>
          <a:prstGeom prst="rect">
            <a:avLst/>
          </a:prstGeom>
          <a:solidFill>
            <a:srgbClr val="C0C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超过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4000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台的大数据集群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Hadoop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MapReduce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vs. 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实时流计算（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Storm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black">
          <a:xfrm>
            <a:off x="4254482" y="4357694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EA7EA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kern="0" dirty="0" smtClean="0">
                <a:solidFill>
                  <a:srgbClr val="4EA7EA"/>
                </a:solidFill>
                <a:latin typeface="微软雅黑"/>
                <a:ea typeface="微软雅黑"/>
                <a:cs typeface="微软雅黑"/>
              </a:rPr>
              <a:t>可视化展现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4EA7EA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invGray">
          <a:xfrm>
            <a:off x="4370419" y="4714884"/>
            <a:ext cx="4702175" cy="738664"/>
          </a:xfrm>
          <a:prstGeom prst="rect">
            <a:avLst/>
          </a:prstGeom>
          <a:solidFill>
            <a:srgbClr val="C0C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js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可视化框架（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raphael.js, datav.js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highcharts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sz="1400" kern="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lvl="0" indent="-342900">
              <a:buFont typeface="+mj-lt"/>
              <a:buAutoNum type="arabicPeriod"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海量数据存储（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mysql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hbase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）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1400" kern="0" noProof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数据挖据</a:t>
            </a:r>
            <a:r>
              <a:rPr lang="en-US" altLang="zh-CN" sz="1400" kern="0" noProof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zh-CN" altLang="en-US" sz="1400" kern="0" noProof="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机器学习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7" name="Group 12"/>
          <p:cNvGrpSpPr>
            <a:grpSpLocks/>
          </p:cNvGrpSpPr>
          <p:nvPr/>
        </p:nvGrpSpPr>
        <p:grpSpPr bwMode="auto">
          <a:xfrm>
            <a:off x="359626" y="1405288"/>
            <a:ext cx="3681280" cy="4183952"/>
            <a:chOff x="199" y="1121"/>
            <a:chExt cx="2179" cy="2271"/>
          </a:xfrm>
        </p:grpSpPr>
        <p:sp>
          <p:nvSpPr>
            <p:cNvPr id="28" name="AutoShape 13"/>
            <p:cNvSpPr>
              <a:spLocks noChangeArrowheads="1"/>
            </p:cNvSpPr>
            <p:nvPr/>
          </p:nvSpPr>
          <p:spPr bwMode="gray">
            <a:xfrm rot="279351">
              <a:off x="222" y="1274"/>
              <a:ext cx="2118" cy="2118"/>
            </a:xfrm>
            <a:custGeom>
              <a:avLst/>
              <a:gdLst>
                <a:gd name="T0" fmla="*/ 2 w 21600"/>
                <a:gd name="T1" fmla="*/ 0 h 21600"/>
                <a:gd name="T2" fmla="*/ 1 w 21600"/>
                <a:gd name="T3" fmla="*/ 0 h 21600"/>
                <a:gd name="T4" fmla="*/ 2 w 21600"/>
                <a:gd name="T5" fmla="*/ 1 h 21600"/>
                <a:gd name="T6" fmla="*/ 2 w 21600"/>
                <a:gd name="T7" fmla="*/ 1 h 21600"/>
                <a:gd name="T8" fmla="*/ 2 w 21600"/>
                <a:gd name="T9" fmla="*/ 1 h 21600"/>
                <a:gd name="T10" fmla="*/ 1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1 w 21600"/>
                <a:gd name="T19" fmla="*/ 3161 h 21600"/>
                <a:gd name="T20" fmla="*/ 18439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94" y="10228"/>
                  </a:moveTo>
                  <a:cubicBezTo>
                    <a:pt x="17884" y="7551"/>
                    <a:pt x="16225" y="5204"/>
                    <a:pt x="13771" y="4113"/>
                  </a:cubicBezTo>
                  <a:lnTo>
                    <a:pt x="15186" y="930"/>
                  </a:lnTo>
                  <a:cubicBezTo>
                    <a:pt x="18808" y="2540"/>
                    <a:pt x="21257" y="6004"/>
                    <a:pt x="21566" y="9955"/>
                  </a:cubicBezTo>
                  <a:lnTo>
                    <a:pt x="24258" y="9744"/>
                  </a:lnTo>
                  <a:lnTo>
                    <a:pt x="20179" y="14520"/>
                  </a:lnTo>
                  <a:lnTo>
                    <a:pt x="15402" y="10439"/>
                  </a:lnTo>
                  <a:lnTo>
                    <a:pt x="18094" y="10228"/>
                  </a:lnTo>
                  <a:close/>
                </a:path>
              </a:pathLst>
            </a:custGeom>
            <a:solidFill>
              <a:srgbClr val="9999FF"/>
            </a:solidFill>
            <a:ln w="9525">
              <a:round/>
              <a:headEnd/>
              <a:tailEnd/>
            </a:ln>
            <a:scene3d>
              <a:camera prst="legacyPerspectiveBottom">
                <a:rot lat="20699993" lon="19499993" rev="0"/>
              </a:camera>
              <a:lightRig rig="legacyHarsh1" dir="t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9999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gray">
            <a:xfrm rot="15973147">
              <a:off x="199" y="1222"/>
              <a:ext cx="2118" cy="2118"/>
            </a:xfrm>
            <a:custGeom>
              <a:avLst/>
              <a:gdLst>
                <a:gd name="T0" fmla="*/ 2 w 21600"/>
                <a:gd name="T1" fmla="*/ 1 h 21600"/>
                <a:gd name="T2" fmla="*/ 2 w 21600"/>
                <a:gd name="T3" fmla="*/ 0 h 21600"/>
                <a:gd name="T4" fmla="*/ 2 w 21600"/>
                <a:gd name="T5" fmla="*/ 1 h 21600"/>
                <a:gd name="T6" fmla="*/ 2 w 21600"/>
                <a:gd name="T7" fmla="*/ 1 h 21600"/>
                <a:gd name="T8" fmla="*/ 2 w 21600"/>
                <a:gd name="T9" fmla="*/ 2 h 21600"/>
                <a:gd name="T10" fmla="*/ 1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1 w 21600"/>
                <a:gd name="T19" fmla="*/ 3161 h 21600"/>
                <a:gd name="T20" fmla="*/ 18439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928" y="11944"/>
                  </a:moveTo>
                  <a:cubicBezTo>
                    <a:pt x="17989" y="11566"/>
                    <a:pt x="18020" y="11183"/>
                    <a:pt x="18020" y="10800"/>
                  </a:cubicBezTo>
                  <a:cubicBezTo>
                    <a:pt x="18020" y="8737"/>
                    <a:pt x="17138" y="6774"/>
                    <a:pt x="15597" y="5404"/>
                  </a:cubicBezTo>
                  <a:lnTo>
                    <a:pt x="17975" y="2728"/>
                  </a:lnTo>
                  <a:cubicBezTo>
                    <a:pt x="20281" y="4778"/>
                    <a:pt x="21600" y="7715"/>
                    <a:pt x="21600" y="10800"/>
                  </a:cubicBezTo>
                  <a:cubicBezTo>
                    <a:pt x="21600" y="11373"/>
                    <a:pt x="21554" y="11946"/>
                    <a:pt x="21463" y="12512"/>
                  </a:cubicBezTo>
                  <a:lnTo>
                    <a:pt x="24129" y="12940"/>
                  </a:lnTo>
                  <a:lnTo>
                    <a:pt x="18983" y="16661"/>
                  </a:lnTo>
                  <a:lnTo>
                    <a:pt x="15262" y="11516"/>
                  </a:lnTo>
                  <a:lnTo>
                    <a:pt x="17928" y="11944"/>
                  </a:lnTo>
                  <a:close/>
                </a:path>
              </a:pathLst>
            </a:custGeom>
            <a:solidFill>
              <a:srgbClr val="93C052"/>
            </a:solidFill>
            <a:ln w="9525">
              <a:round/>
              <a:headEnd/>
              <a:tailEnd/>
            </a:ln>
            <a:scene3d>
              <a:camera prst="legacyPerspectiveBottom">
                <a:rot lat="20699993" lon="19499993" rev="0"/>
              </a:camera>
              <a:lightRig rig="legacyHarsh1" dir="t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93C052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AutoShape 15"/>
            <p:cNvSpPr>
              <a:spLocks noChangeArrowheads="1"/>
            </p:cNvSpPr>
            <p:nvPr/>
          </p:nvSpPr>
          <p:spPr bwMode="gray">
            <a:xfrm rot="10800000">
              <a:off x="260" y="1121"/>
              <a:ext cx="2118" cy="2118"/>
            </a:xfrm>
            <a:custGeom>
              <a:avLst/>
              <a:gdLst>
                <a:gd name="T0" fmla="*/ 2 w 21600"/>
                <a:gd name="T1" fmla="*/ 0 h 21600"/>
                <a:gd name="T2" fmla="*/ 1 w 21600"/>
                <a:gd name="T3" fmla="*/ 0 h 21600"/>
                <a:gd name="T4" fmla="*/ 2 w 21600"/>
                <a:gd name="T5" fmla="*/ 1 h 21600"/>
                <a:gd name="T6" fmla="*/ 2 w 21600"/>
                <a:gd name="T7" fmla="*/ 1 h 21600"/>
                <a:gd name="T8" fmla="*/ 2 w 21600"/>
                <a:gd name="T9" fmla="*/ 1 h 21600"/>
                <a:gd name="T10" fmla="*/ 1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1 w 21600"/>
                <a:gd name="T19" fmla="*/ 3161 h 21600"/>
                <a:gd name="T20" fmla="*/ 18439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937" y="11142"/>
                  </a:moveTo>
                  <a:cubicBezTo>
                    <a:pt x="17943" y="11028"/>
                    <a:pt x="17946" y="10914"/>
                    <a:pt x="17946" y="10800"/>
                  </a:cubicBezTo>
                  <a:cubicBezTo>
                    <a:pt x="17946" y="8337"/>
                    <a:pt x="16678" y="6048"/>
                    <a:pt x="14591" y="4742"/>
                  </a:cubicBezTo>
                  <a:lnTo>
                    <a:pt x="16529" y="1645"/>
                  </a:lnTo>
                  <a:cubicBezTo>
                    <a:pt x="19684" y="3619"/>
                    <a:pt x="21600" y="7078"/>
                    <a:pt x="21600" y="10800"/>
                  </a:cubicBezTo>
                  <a:cubicBezTo>
                    <a:pt x="21600" y="10972"/>
                    <a:pt x="21595" y="11145"/>
                    <a:pt x="21587" y="11318"/>
                  </a:cubicBezTo>
                  <a:lnTo>
                    <a:pt x="24284" y="11447"/>
                  </a:lnTo>
                  <a:lnTo>
                    <a:pt x="19545" y="15752"/>
                  </a:lnTo>
                  <a:lnTo>
                    <a:pt x="15240" y="11013"/>
                  </a:lnTo>
                  <a:lnTo>
                    <a:pt x="17937" y="11142"/>
                  </a:lnTo>
                  <a:close/>
                </a:path>
              </a:pathLst>
            </a:custGeom>
            <a:solidFill>
              <a:srgbClr val="4EA7EA"/>
            </a:solidFill>
            <a:ln w="9525">
              <a:round/>
              <a:headEnd/>
              <a:tailEnd/>
            </a:ln>
            <a:scene3d>
              <a:camera prst="legacyPerspectiveBottom">
                <a:rot lat="20699993" lon="19499993" rev="0"/>
              </a:camera>
              <a:lightRig rig="legacyHarsh1" dir="t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4EA7EA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AutoShape 16"/>
            <p:cNvSpPr>
              <a:spLocks noChangeArrowheads="1"/>
            </p:cNvSpPr>
            <p:nvPr/>
          </p:nvSpPr>
          <p:spPr bwMode="gray">
            <a:xfrm rot="5400000">
              <a:off x="217" y="1160"/>
              <a:ext cx="2118" cy="2118"/>
            </a:xfrm>
            <a:custGeom>
              <a:avLst/>
              <a:gdLst>
                <a:gd name="T0" fmla="*/ 2 w 21600"/>
                <a:gd name="T1" fmla="*/ 0 h 21600"/>
                <a:gd name="T2" fmla="*/ 1 w 21600"/>
                <a:gd name="T3" fmla="*/ 0 h 21600"/>
                <a:gd name="T4" fmla="*/ 2 w 21600"/>
                <a:gd name="T5" fmla="*/ 1 h 21600"/>
                <a:gd name="T6" fmla="*/ 2 w 21600"/>
                <a:gd name="T7" fmla="*/ 1 h 21600"/>
                <a:gd name="T8" fmla="*/ 2 w 21600"/>
                <a:gd name="T9" fmla="*/ 1 h 21600"/>
                <a:gd name="T10" fmla="*/ 1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1 w 21600"/>
                <a:gd name="T19" fmla="*/ 3161 h 21600"/>
                <a:gd name="T20" fmla="*/ 18439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912" y="10646"/>
                  </a:moveTo>
                  <a:cubicBezTo>
                    <a:pt x="17854" y="7955"/>
                    <a:pt x="16282" y="5527"/>
                    <a:pt x="13851" y="4373"/>
                  </a:cubicBezTo>
                  <a:lnTo>
                    <a:pt x="15432" y="1043"/>
                  </a:lnTo>
                  <a:cubicBezTo>
                    <a:pt x="19123" y="2796"/>
                    <a:pt x="21509" y="6481"/>
                    <a:pt x="21597" y="10566"/>
                  </a:cubicBezTo>
                  <a:lnTo>
                    <a:pt x="24296" y="10507"/>
                  </a:lnTo>
                  <a:lnTo>
                    <a:pt x="19852" y="15148"/>
                  </a:lnTo>
                  <a:lnTo>
                    <a:pt x="15212" y="10704"/>
                  </a:lnTo>
                  <a:lnTo>
                    <a:pt x="17912" y="10646"/>
                  </a:lnTo>
                  <a:close/>
                </a:path>
              </a:pathLst>
            </a:custGeom>
            <a:solidFill>
              <a:srgbClr val="855ADA"/>
            </a:solidFill>
            <a:ln w="9525">
              <a:round/>
              <a:headEnd/>
              <a:tailEnd/>
            </a:ln>
            <a:scene3d>
              <a:camera prst="legacyPerspectiveBottom">
                <a:rot lat="20699993" lon="19499993" rev="0"/>
              </a:camera>
              <a:lightRig rig="legacyHarsh1" dir="t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855ADA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153424" y="1835532"/>
            <a:ext cx="124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数据采集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93454" y="4702742"/>
            <a:ext cx="13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大数据处理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4539" y="3000372"/>
            <a:ext cx="461665" cy="1285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可视化展现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60615" y="2780928"/>
            <a:ext cx="461665" cy="13624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接收服务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Rectangle 187"/>
          <p:cNvSpPr>
            <a:spLocks noChangeArrowheads="1"/>
          </p:cNvSpPr>
          <p:nvPr/>
        </p:nvSpPr>
        <p:spPr bwMode="auto">
          <a:xfrm>
            <a:off x="1250512" y="3214686"/>
            <a:ext cx="17859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无线数据体系</a:t>
            </a:r>
            <a:endParaRPr lang="en-US" altLang="zh-CN" sz="2000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38520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37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数据采集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  <p:sp>
        <p:nvSpPr>
          <p:cNvPr id="39" name="AutoShape 3"/>
          <p:cNvSpPr>
            <a:spLocks noChangeArrowheads="1"/>
          </p:cNvSpPr>
          <p:nvPr/>
        </p:nvSpPr>
        <p:spPr bwMode="gray">
          <a:xfrm>
            <a:off x="1155023" y="2292338"/>
            <a:ext cx="2913625" cy="3615352"/>
          </a:xfrm>
          <a:prstGeom prst="roundRect">
            <a:avLst>
              <a:gd name="adj" fmla="val 4690"/>
            </a:avLst>
          </a:prstGeom>
          <a:solidFill>
            <a:srgbClr val="A9DC86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A9DC86"/>
            </a:extrusionClr>
          </a:sp3d>
        </p:spPr>
        <p:txBody>
          <a:bodyPr wrap="none" anchor="ctr">
            <a:flatTx/>
          </a:bodyPr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gray">
          <a:xfrm>
            <a:off x="1071538" y="1714488"/>
            <a:ext cx="3147550" cy="4397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B828"/>
              </a:gs>
              <a:gs pos="100000">
                <a:srgbClr val="2F611D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gray">
          <a:xfrm>
            <a:off x="5137193" y="2292338"/>
            <a:ext cx="2802612" cy="3615352"/>
          </a:xfrm>
          <a:prstGeom prst="roundRect">
            <a:avLst>
              <a:gd name="adj" fmla="val 4690"/>
            </a:avLst>
          </a:prstGeom>
          <a:solidFill>
            <a:srgbClr val="6FC5E3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FC5E3"/>
            </a:extrusionClr>
          </a:sp3d>
        </p:spPr>
        <p:txBody>
          <a:bodyPr wrap="none" anchor="ctr">
            <a:flatTx/>
          </a:bodyPr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gray">
          <a:xfrm>
            <a:off x="2099117" y="1763542"/>
            <a:ext cx="12997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16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客户端</a:t>
            </a:r>
            <a:endParaRPr lang="en-US" altLang="zh-CN" sz="16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gray">
          <a:xfrm>
            <a:off x="1226461" y="2457690"/>
            <a:ext cx="2789853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SDK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Android/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iOS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/WP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Session + Event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Session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包括自定义设备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，硬件基础信息，软件基础信息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Event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定义用户行为事件，可自定义扩展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本地压缩并缓存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特定事件触发上传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gray">
          <a:xfrm>
            <a:off x="5006496" y="2525701"/>
            <a:ext cx="299721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gray">
          <a:xfrm>
            <a:off x="5259211" y="1757351"/>
            <a:ext cx="240317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2013</a:t>
            </a:r>
            <a:r>
              <a:rPr lang="zh-CN" altLang="en-US" sz="16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年发展驱动</a:t>
            </a:r>
            <a:endParaRPr lang="en-US" altLang="zh-CN" sz="16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AutoShape 15"/>
          <p:cNvSpPr>
            <a:spLocks noChangeArrowheads="1"/>
          </p:cNvSpPr>
          <p:nvPr/>
        </p:nvSpPr>
        <p:spPr bwMode="gray">
          <a:xfrm>
            <a:off x="5145129" y="1714488"/>
            <a:ext cx="2998771" cy="4397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B71DD"/>
              </a:gs>
              <a:gs pos="100000">
                <a:srgbClr val="233466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gray">
          <a:xfrm>
            <a:off x="5806830" y="1763542"/>
            <a:ext cx="146766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Wap</a:t>
            </a:r>
            <a:r>
              <a:rPr lang="en-US" altLang="zh-CN" sz="16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/H5</a:t>
            </a:r>
            <a:endParaRPr lang="en-US" altLang="zh-CN" sz="16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gray">
          <a:xfrm>
            <a:off x="5153723" y="2530724"/>
            <a:ext cx="2789853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采集脚本（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url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ajax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集中的第三方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log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服务模式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Cookie id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服务端注入采集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，无须前端页面埋点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服务端代理转发，减少客户端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http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请求</a:t>
            </a:r>
            <a:endParaRPr lang="en-US" altLang="zh-CN" sz="16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左右箭头 48"/>
          <p:cNvSpPr/>
          <p:nvPr/>
        </p:nvSpPr>
        <p:spPr>
          <a:xfrm>
            <a:off x="4286248" y="3550236"/>
            <a:ext cx="785818" cy="35719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20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3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rgbClr val="5E7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接收服务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  <p:sp>
        <p:nvSpPr>
          <p:cNvPr id="5" name="AutoShape 3"/>
          <p:cNvSpPr>
            <a:spLocks noChangeArrowheads="1"/>
          </p:cNvSpPr>
          <p:nvPr/>
        </p:nvSpPr>
        <p:spPr bwMode="gray">
          <a:xfrm rot="5400000">
            <a:off x="679422" y="2608256"/>
            <a:ext cx="3998942" cy="2786082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chemeClr val="bg1">
                  <a:gamma/>
                  <a:shade val="78824"/>
                  <a:invGamma/>
                  <a:alpha val="98000"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78824"/>
                  <a:invGamma/>
                  <a:alpha val="98000"/>
                </a:schemeClr>
              </a:gs>
            </a:gsLst>
            <a:lin ang="5400000" scaled="1"/>
          </a:gradFill>
          <a:ln w="38100" algn="ctr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4"/>
          <p:cNvSpPr>
            <a:spLocks/>
          </p:cNvSpPr>
          <p:nvPr/>
        </p:nvSpPr>
        <p:spPr bwMode="gray">
          <a:xfrm>
            <a:off x="1294299" y="2000239"/>
            <a:ext cx="2797572" cy="661173"/>
          </a:xfrm>
          <a:custGeom>
            <a:avLst/>
            <a:gdLst>
              <a:gd name="T0" fmla="*/ 2147483647 w 1270"/>
              <a:gd name="T1" fmla="*/ 2147483647 h 303"/>
              <a:gd name="T2" fmla="*/ 2147483647 w 1270"/>
              <a:gd name="T3" fmla="*/ 2147483647 h 303"/>
              <a:gd name="T4" fmla="*/ 2147483647 w 1270"/>
              <a:gd name="T5" fmla="*/ 2147483647 h 303"/>
              <a:gd name="T6" fmla="*/ 2147483647 w 1270"/>
              <a:gd name="T7" fmla="*/ 2147483647 h 303"/>
              <a:gd name="T8" fmla="*/ 2147483647 w 1270"/>
              <a:gd name="T9" fmla="*/ 2147483647 h 303"/>
              <a:gd name="T10" fmla="*/ 2147483647 w 1270"/>
              <a:gd name="T11" fmla="*/ 2147483647 h 303"/>
              <a:gd name="T12" fmla="*/ 2147483647 w 1270"/>
              <a:gd name="T13" fmla="*/ 2147483647 h 303"/>
              <a:gd name="T14" fmla="*/ 2147483647 w 1270"/>
              <a:gd name="T15" fmla="*/ 2147483647 h 303"/>
              <a:gd name="T16" fmla="*/ 2147483647 w 1270"/>
              <a:gd name="T17" fmla="*/ 2147483647 h 3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70"/>
              <a:gd name="T28" fmla="*/ 0 h 303"/>
              <a:gd name="T29" fmla="*/ 1270 w 1270"/>
              <a:gd name="T30" fmla="*/ 303 h 3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70" h="303">
                <a:moveTo>
                  <a:pt x="5" y="303"/>
                </a:moveTo>
                <a:cubicBezTo>
                  <a:pt x="5" y="303"/>
                  <a:pt x="0" y="253"/>
                  <a:pt x="21" y="177"/>
                </a:cubicBezTo>
                <a:cubicBezTo>
                  <a:pt x="48" y="130"/>
                  <a:pt x="69" y="44"/>
                  <a:pt x="172" y="22"/>
                </a:cubicBezTo>
                <a:cubicBezTo>
                  <a:pt x="275" y="0"/>
                  <a:pt x="235" y="13"/>
                  <a:pt x="361" y="11"/>
                </a:cubicBezTo>
                <a:cubicBezTo>
                  <a:pt x="487" y="9"/>
                  <a:pt x="813" y="12"/>
                  <a:pt x="932" y="12"/>
                </a:cubicBezTo>
                <a:cubicBezTo>
                  <a:pt x="1050" y="12"/>
                  <a:pt x="998" y="2"/>
                  <a:pt x="1070" y="14"/>
                </a:cubicBezTo>
                <a:cubicBezTo>
                  <a:pt x="1143" y="26"/>
                  <a:pt x="1215" y="84"/>
                  <a:pt x="1260" y="189"/>
                </a:cubicBezTo>
                <a:cubicBezTo>
                  <a:pt x="1270" y="262"/>
                  <a:pt x="1266" y="302"/>
                  <a:pt x="1266" y="302"/>
                </a:cubicBezTo>
                <a:lnTo>
                  <a:pt x="5" y="303"/>
                </a:lnTo>
                <a:close/>
              </a:path>
            </a:pathLst>
          </a:custGeom>
          <a:solidFill>
            <a:schemeClr val="accent2">
              <a:alpha val="50195"/>
            </a:schemeClr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757252" y="2202412"/>
            <a:ext cx="19388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1C1C1C"/>
                </a:solidFill>
              </a:rPr>
              <a:t>Java + </a:t>
            </a:r>
            <a:r>
              <a:rPr lang="en-US" altLang="zh-CN" dirty="0" err="1" smtClean="0">
                <a:solidFill>
                  <a:srgbClr val="1C1C1C"/>
                </a:solidFill>
              </a:rPr>
              <a:t>Webx</a:t>
            </a: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gray">
          <a:xfrm>
            <a:off x="1333985" y="2678101"/>
            <a:ext cx="2666511" cy="289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适合复杂业务逻辑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适合大团队合作开发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内部成熟框架，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Filter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自动处理多种内部业务逻辑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部署框架成熟，但部署过程相对复杂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QPS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相对较低，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1000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左右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假设一天日志上传请求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亿次，以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个小时高峰计算，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QPS=27777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28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台虚拟机才能满足</a:t>
            </a:r>
          </a:p>
          <a:p>
            <a:pPr marL="285750" indent="-285750" eaLnBrk="0" hangingPunct="0">
              <a:buFont typeface="Arial"/>
              <a:buChar char="•"/>
            </a:pP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 rot="5400000">
            <a:off x="4356379" y="2641876"/>
            <a:ext cx="3997354" cy="2720430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chemeClr val="bg1">
                  <a:gamma/>
                  <a:shade val="78824"/>
                  <a:invGamma/>
                  <a:alpha val="98000"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78824"/>
                  <a:invGamma/>
                  <a:alpha val="98000"/>
                </a:schemeClr>
              </a:gs>
            </a:gsLst>
            <a:lin ang="5400000" scaled="1"/>
          </a:gradFill>
          <a:ln w="38100" algn="ctr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5010723" y="2000239"/>
            <a:ext cx="2742409" cy="660915"/>
          </a:xfrm>
          <a:custGeom>
            <a:avLst/>
            <a:gdLst>
              <a:gd name="T0" fmla="*/ 2147483647 w 1261"/>
              <a:gd name="T1" fmla="*/ 2147483647 h 303"/>
              <a:gd name="T2" fmla="*/ 2147483647 w 1261"/>
              <a:gd name="T3" fmla="*/ 2147483647 h 303"/>
              <a:gd name="T4" fmla="*/ 2147483647 w 1261"/>
              <a:gd name="T5" fmla="*/ 2147483647 h 303"/>
              <a:gd name="T6" fmla="*/ 2147483647 w 1261"/>
              <a:gd name="T7" fmla="*/ 2147483647 h 303"/>
              <a:gd name="T8" fmla="*/ 2147483647 w 1261"/>
              <a:gd name="T9" fmla="*/ 2147483647 h 303"/>
              <a:gd name="T10" fmla="*/ 2147483647 w 1261"/>
              <a:gd name="T11" fmla="*/ 2147483647 h 303"/>
              <a:gd name="T12" fmla="*/ 2147483647 w 1261"/>
              <a:gd name="T13" fmla="*/ 2147483647 h 303"/>
              <a:gd name="T14" fmla="*/ 2147483647 w 1261"/>
              <a:gd name="T15" fmla="*/ 2147483647 h 303"/>
              <a:gd name="T16" fmla="*/ 2147483647 w 1261"/>
              <a:gd name="T17" fmla="*/ 2147483647 h 3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61"/>
              <a:gd name="T28" fmla="*/ 0 h 303"/>
              <a:gd name="T29" fmla="*/ 1261 w 1261"/>
              <a:gd name="T30" fmla="*/ 303 h 3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61" h="303">
                <a:moveTo>
                  <a:pt x="6" y="297"/>
                </a:moveTo>
                <a:cubicBezTo>
                  <a:pt x="6" y="297"/>
                  <a:pt x="0" y="225"/>
                  <a:pt x="18" y="174"/>
                </a:cubicBezTo>
                <a:cubicBezTo>
                  <a:pt x="36" y="123"/>
                  <a:pt x="105" y="45"/>
                  <a:pt x="171" y="30"/>
                </a:cubicBezTo>
                <a:cubicBezTo>
                  <a:pt x="237" y="15"/>
                  <a:pt x="227" y="16"/>
                  <a:pt x="352" y="13"/>
                </a:cubicBezTo>
                <a:cubicBezTo>
                  <a:pt x="477" y="10"/>
                  <a:pt x="804" y="10"/>
                  <a:pt x="922" y="10"/>
                </a:cubicBezTo>
                <a:cubicBezTo>
                  <a:pt x="1039" y="10"/>
                  <a:pt x="988" y="0"/>
                  <a:pt x="1061" y="12"/>
                </a:cubicBezTo>
                <a:cubicBezTo>
                  <a:pt x="1133" y="24"/>
                  <a:pt x="1206" y="83"/>
                  <a:pt x="1251" y="190"/>
                </a:cubicBezTo>
                <a:cubicBezTo>
                  <a:pt x="1261" y="263"/>
                  <a:pt x="1257" y="303"/>
                  <a:pt x="1257" y="303"/>
                </a:cubicBezTo>
                <a:lnTo>
                  <a:pt x="6" y="297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5381528" y="2143116"/>
            <a:ext cx="19051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1C1C1C"/>
                </a:solidFill>
              </a:rPr>
              <a:t>Tengine</a:t>
            </a:r>
            <a:r>
              <a:rPr lang="en-US" altLang="zh-CN" dirty="0" smtClean="0">
                <a:solidFill>
                  <a:srgbClr val="1C1C1C"/>
                </a:solidFill>
              </a:rPr>
              <a:t> + </a:t>
            </a:r>
            <a:r>
              <a:rPr lang="en-US" altLang="zh-CN" dirty="0" err="1" smtClean="0">
                <a:solidFill>
                  <a:srgbClr val="1C1C1C"/>
                </a:solidFill>
              </a:rPr>
              <a:t>ngx_lua</a:t>
            </a: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gray">
          <a:xfrm>
            <a:off x="5048936" y="2668924"/>
            <a:ext cx="2666336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轻量，高并发</a:t>
            </a:r>
            <a:endParaRPr lang="en-US" altLang="zh-CN" sz="1400" dirty="0" smtClean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适合单人快速实现</a:t>
            </a:r>
            <a:endParaRPr lang="en-US" altLang="zh-CN" sz="1400" dirty="0" smtClean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altLang="zh-CN" sz="1400" dirty="0" err="1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Tengine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有专门团队负责，</a:t>
            </a:r>
            <a:r>
              <a:rPr lang="en-US" sz="1400" dirty="0" smtClean="0">
                <a:hlinkClick r:id="rId2"/>
              </a:rPr>
              <a:t>http://tengine.taobao.org/</a:t>
            </a:r>
            <a:endParaRPr lang="en-US" altLang="zh-CN" sz="1400" dirty="0" smtClean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altLang="zh-CN" sz="1400" dirty="0" err="1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Ngx_lua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在内部有成熟应用，部署简单</a:t>
            </a:r>
            <a:endParaRPr lang="en-US" altLang="zh-CN" sz="1400" dirty="0" smtClean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QPS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轻松达到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6000+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假设一天日志上传请求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亿次，以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个小时高峰计算，</a:t>
            </a:r>
            <a:r>
              <a:rPr lang="en-US" altLang="zh-CN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QPS=27777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5 </a:t>
            </a:r>
            <a:r>
              <a:rPr lang="zh-CN" altLang="en-US" sz="1400" dirty="0" smtClean="0">
                <a:solidFill>
                  <a:srgbClr val="1C1C1C"/>
                </a:solidFill>
                <a:latin typeface="微软雅黑"/>
                <a:ea typeface="微软雅黑"/>
                <a:cs typeface="微软雅黑"/>
              </a:rPr>
              <a:t>台虚拟机即可满足</a:t>
            </a:r>
            <a:endParaRPr lang="zh-CN" altLang="en-US" sz="1400" dirty="0">
              <a:solidFill>
                <a:srgbClr val="1C1C1C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gray">
          <a:xfrm rot="1332565">
            <a:off x="3736178" y="1162969"/>
            <a:ext cx="1466850" cy="1157288"/>
          </a:xfrm>
          <a:custGeom>
            <a:avLst/>
            <a:gdLst>
              <a:gd name="T0" fmla="*/ 0 w 982"/>
              <a:gd name="T1" fmla="*/ 2147483647 h 774"/>
              <a:gd name="T2" fmla="*/ 2147483647 w 982"/>
              <a:gd name="T3" fmla="*/ 2147483647 h 774"/>
              <a:gd name="T4" fmla="*/ 2147483647 w 982"/>
              <a:gd name="T5" fmla="*/ 2147483647 h 774"/>
              <a:gd name="T6" fmla="*/ 2147483647 w 982"/>
              <a:gd name="T7" fmla="*/ 2147483647 h 774"/>
              <a:gd name="T8" fmla="*/ 2147483647 w 982"/>
              <a:gd name="T9" fmla="*/ 2147483647 h 774"/>
              <a:gd name="T10" fmla="*/ 2147483647 w 982"/>
              <a:gd name="T11" fmla="*/ 2147483647 h 774"/>
              <a:gd name="T12" fmla="*/ 2147483647 w 982"/>
              <a:gd name="T13" fmla="*/ 2147483647 h 774"/>
              <a:gd name="T14" fmla="*/ 2147483647 w 982"/>
              <a:gd name="T15" fmla="*/ 2147483647 h 774"/>
              <a:gd name="T16" fmla="*/ 2147483647 w 982"/>
              <a:gd name="T17" fmla="*/ 2147483647 h 774"/>
              <a:gd name="T18" fmla="*/ 2147483647 w 982"/>
              <a:gd name="T19" fmla="*/ 2147483647 h 774"/>
              <a:gd name="T20" fmla="*/ 2147483647 w 982"/>
              <a:gd name="T21" fmla="*/ 2147483647 h 774"/>
              <a:gd name="T22" fmla="*/ 2147483647 w 982"/>
              <a:gd name="T23" fmla="*/ 2147483647 h 774"/>
              <a:gd name="T24" fmla="*/ 2147483647 w 982"/>
              <a:gd name="T25" fmla="*/ 2147483647 h 774"/>
              <a:gd name="T26" fmla="*/ 2147483647 w 982"/>
              <a:gd name="T27" fmla="*/ 2147483647 h 774"/>
              <a:gd name="T28" fmla="*/ 2147483647 w 982"/>
              <a:gd name="T29" fmla="*/ 2147483647 h 774"/>
              <a:gd name="T30" fmla="*/ 2147483647 w 982"/>
              <a:gd name="T31" fmla="*/ 2147483647 h 774"/>
              <a:gd name="T32" fmla="*/ 2147483647 w 982"/>
              <a:gd name="T33" fmla="*/ 2147483647 h 774"/>
              <a:gd name="T34" fmla="*/ 2147483647 w 982"/>
              <a:gd name="T35" fmla="*/ 2147483647 h 774"/>
              <a:gd name="T36" fmla="*/ 2147483647 w 982"/>
              <a:gd name="T37" fmla="*/ 2147483647 h 774"/>
              <a:gd name="T38" fmla="*/ 2147483647 w 982"/>
              <a:gd name="T39" fmla="*/ 2147483647 h 774"/>
              <a:gd name="T40" fmla="*/ 2147483647 w 982"/>
              <a:gd name="T41" fmla="*/ 2147483647 h 774"/>
              <a:gd name="T42" fmla="*/ 2147483647 w 982"/>
              <a:gd name="T43" fmla="*/ 2147483647 h 774"/>
              <a:gd name="T44" fmla="*/ 2147483647 w 982"/>
              <a:gd name="T45" fmla="*/ 2147483647 h 774"/>
              <a:gd name="T46" fmla="*/ 2147483647 w 982"/>
              <a:gd name="T47" fmla="*/ 2147483647 h 774"/>
              <a:gd name="T48" fmla="*/ 2147483647 w 982"/>
              <a:gd name="T49" fmla="*/ 2147483647 h 774"/>
              <a:gd name="T50" fmla="*/ 2147483647 w 982"/>
              <a:gd name="T51" fmla="*/ 2147483647 h 774"/>
              <a:gd name="T52" fmla="*/ 2147483647 w 982"/>
              <a:gd name="T53" fmla="*/ 0 h 774"/>
              <a:gd name="T54" fmla="*/ 2147483647 w 982"/>
              <a:gd name="T55" fmla="*/ 2147483647 h 774"/>
              <a:gd name="T56" fmla="*/ 2147483647 w 982"/>
              <a:gd name="T57" fmla="*/ 2147483647 h 774"/>
              <a:gd name="T58" fmla="*/ 2147483647 w 982"/>
              <a:gd name="T59" fmla="*/ 2147483647 h 774"/>
              <a:gd name="T60" fmla="*/ 2147483647 w 982"/>
              <a:gd name="T61" fmla="*/ 2147483647 h 774"/>
              <a:gd name="T62" fmla="*/ 2147483647 w 982"/>
              <a:gd name="T63" fmla="*/ 2147483647 h 774"/>
              <a:gd name="T64" fmla="*/ 2147483647 w 982"/>
              <a:gd name="T65" fmla="*/ 2147483647 h 774"/>
              <a:gd name="T66" fmla="*/ 2147483647 w 982"/>
              <a:gd name="T67" fmla="*/ 2147483647 h 774"/>
              <a:gd name="T68" fmla="*/ 2147483647 w 982"/>
              <a:gd name="T69" fmla="*/ 2147483647 h 774"/>
              <a:gd name="T70" fmla="*/ 2147483647 w 982"/>
              <a:gd name="T71" fmla="*/ 2147483647 h 774"/>
              <a:gd name="T72" fmla="*/ 2147483647 w 982"/>
              <a:gd name="T73" fmla="*/ 2147483647 h 774"/>
              <a:gd name="T74" fmla="*/ 2147483647 w 982"/>
              <a:gd name="T75" fmla="*/ 2147483647 h 774"/>
              <a:gd name="T76" fmla="*/ 2147483647 w 982"/>
              <a:gd name="T77" fmla="*/ 2147483647 h 774"/>
              <a:gd name="T78" fmla="*/ 2147483647 w 982"/>
              <a:gd name="T79" fmla="*/ 2147483647 h 774"/>
              <a:gd name="T80" fmla="*/ 2147483647 w 982"/>
              <a:gd name="T81" fmla="*/ 2147483647 h 774"/>
              <a:gd name="T82" fmla="*/ 2147483647 w 982"/>
              <a:gd name="T83" fmla="*/ 2147483647 h 774"/>
              <a:gd name="T84" fmla="*/ 2147483647 w 982"/>
              <a:gd name="T85" fmla="*/ 2147483647 h 774"/>
              <a:gd name="T86" fmla="*/ 2147483647 w 982"/>
              <a:gd name="T87" fmla="*/ 2147483647 h 774"/>
              <a:gd name="T88" fmla="*/ 2147483647 w 982"/>
              <a:gd name="T89" fmla="*/ 2147483647 h 774"/>
              <a:gd name="T90" fmla="*/ 2147483647 w 982"/>
              <a:gd name="T91" fmla="*/ 2147483647 h 774"/>
              <a:gd name="T92" fmla="*/ 2147483647 w 982"/>
              <a:gd name="T93" fmla="*/ 2147483647 h 774"/>
              <a:gd name="T94" fmla="*/ 2147483647 w 982"/>
              <a:gd name="T95" fmla="*/ 2147483647 h 774"/>
              <a:gd name="T96" fmla="*/ 2147483647 w 982"/>
              <a:gd name="T97" fmla="*/ 2147483647 h 774"/>
              <a:gd name="T98" fmla="*/ 2147483647 w 982"/>
              <a:gd name="T99" fmla="*/ 2147483647 h 774"/>
              <a:gd name="T100" fmla="*/ 2147483647 w 982"/>
              <a:gd name="T101" fmla="*/ 2147483647 h 774"/>
              <a:gd name="T102" fmla="*/ 2147483647 w 982"/>
              <a:gd name="T103" fmla="*/ 2147483647 h 774"/>
              <a:gd name="T104" fmla="*/ 0 w 982"/>
              <a:gd name="T105" fmla="*/ 2147483647 h 774"/>
              <a:gd name="T106" fmla="*/ 0 w 982"/>
              <a:gd name="T107" fmla="*/ 2147483647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93D267">
                  <a:alpha val="32001"/>
                </a:srgbClr>
              </a:gs>
              <a:gs pos="100000">
                <a:srgbClr val="88CE58"/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3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rgbClr val="615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大数据开发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529" y="1428736"/>
            <a:ext cx="8555189" cy="534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76368"/>
            <a:ext cx="8072494" cy="533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38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可视化展现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54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74642"/>
            <a:ext cx="8001056" cy="484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6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可视化展现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54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98982"/>
            <a:ext cx="7929618" cy="4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14348" y="857232"/>
            <a:ext cx="1724025" cy="493712"/>
            <a:chOff x="0" y="708"/>
            <a:chExt cx="1440" cy="458"/>
          </a:xfrm>
        </p:grpSpPr>
        <p:sp>
          <p:nvSpPr>
            <p:cNvPr id="5" name="Freeform 13"/>
            <p:cNvSpPr>
              <a:spLocks noChangeArrowheads="1"/>
            </p:cNvSpPr>
            <p:nvPr/>
          </p:nvSpPr>
          <p:spPr bwMode="auto">
            <a:xfrm>
              <a:off x="60" y="976"/>
              <a:ext cx="1270" cy="190"/>
            </a:xfrm>
            <a:custGeom>
              <a:avLst/>
              <a:gdLst>
                <a:gd name="T0" fmla="*/ 1633 w 1120"/>
                <a:gd name="T1" fmla="*/ 108 h 252"/>
                <a:gd name="T2" fmla="*/ 1626 w 1120"/>
                <a:gd name="T3" fmla="*/ 107 h 252"/>
                <a:gd name="T4" fmla="*/ 1603 w 1120"/>
                <a:gd name="T5" fmla="*/ 105 h 252"/>
                <a:gd name="T6" fmla="*/ 1566 w 1120"/>
                <a:gd name="T7" fmla="*/ 103 h 252"/>
                <a:gd name="T8" fmla="*/ 1514 w 1120"/>
                <a:gd name="T9" fmla="*/ 100 h 252"/>
                <a:gd name="T10" fmla="*/ 1447 w 1120"/>
                <a:gd name="T11" fmla="*/ 95 h 252"/>
                <a:gd name="T12" fmla="*/ 1369 w 1120"/>
                <a:gd name="T13" fmla="*/ 91 h 252"/>
                <a:gd name="T14" fmla="*/ 1277 w 1120"/>
                <a:gd name="T15" fmla="*/ 87 h 252"/>
                <a:gd name="T16" fmla="*/ 1175 w 1120"/>
                <a:gd name="T17" fmla="*/ 84 h 252"/>
                <a:gd name="T18" fmla="*/ 1065 w 1120"/>
                <a:gd name="T19" fmla="*/ 81 h 252"/>
                <a:gd name="T20" fmla="*/ 942 w 1120"/>
                <a:gd name="T21" fmla="*/ 79 h 252"/>
                <a:gd name="T22" fmla="*/ 810 w 1120"/>
                <a:gd name="T23" fmla="*/ 79 h 252"/>
                <a:gd name="T24" fmla="*/ 679 w 1120"/>
                <a:gd name="T25" fmla="*/ 79 h 252"/>
                <a:gd name="T26" fmla="*/ 559 w 1120"/>
                <a:gd name="T27" fmla="*/ 81 h 252"/>
                <a:gd name="T28" fmla="*/ 449 w 1120"/>
                <a:gd name="T29" fmla="*/ 84 h 252"/>
                <a:gd name="T30" fmla="*/ 347 w 1120"/>
                <a:gd name="T31" fmla="*/ 87 h 252"/>
                <a:gd name="T32" fmla="*/ 260 w 1120"/>
                <a:gd name="T33" fmla="*/ 91 h 252"/>
                <a:gd name="T34" fmla="*/ 184 w 1120"/>
                <a:gd name="T35" fmla="*/ 95 h 252"/>
                <a:gd name="T36" fmla="*/ 119 w 1120"/>
                <a:gd name="T37" fmla="*/ 100 h 252"/>
                <a:gd name="T38" fmla="*/ 67 w 1120"/>
                <a:gd name="T39" fmla="*/ 103 h 252"/>
                <a:gd name="T40" fmla="*/ 29 w 1120"/>
                <a:gd name="T41" fmla="*/ 105 h 252"/>
                <a:gd name="T42" fmla="*/ 9 w 1120"/>
                <a:gd name="T43" fmla="*/ 107 h 252"/>
                <a:gd name="T44" fmla="*/ 0 w 1120"/>
                <a:gd name="T45" fmla="*/ 108 h 252"/>
                <a:gd name="T46" fmla="*/ 0 w 1120"/>
                <a:gd name="T47" fmla="*/ 26 h 252"/>
                <a:gd name="T48" fmla="*/ 816 w 1120"/>
                <a:gd name="T49" fmla="*/ 0 h 252"/>
                <a:gd name="T50" fmla="*/ 1633 w 1120"/>
                <a:gd name="T51" fmla="*/ 26 h 252"/>
                <a:gd name="T52" fmla="*/ 1633 w 1120"/>
                <a:gd name="T53" fmla="*/ 108 h 252"/>
                <a:gd name="T54" fmla="*/ 1633 w 1120"/>
                <a:gd name="T55" fmla="*/ 10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0" y="708"/>
              <a:ext cx="1440" cy="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可视化展现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54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ChangeArrowheads="1"/>
          </p:cNvSpPr>
          <p:nvPr/>
        </p:nvSpPr>
        <p:spPr bwMode="auto">
          <a:xfrm rot="2700000">
            <a:off x="3046925" y="2263775"/>
            <a:ext cx="2743200" cy="2743200"/>
          </a:xfrm>
          <a:prstGeom prst="rect">
            <a:avLst/>
          </a:prstGeom>
          <a:solidFill>
            <a:srgbClr val="C0C0C0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51520" y="306896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black">
          <a:xfrm>
            <a:off x="3367094" y="3068960"/>
            <a:ext cx="21336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oper Black" pitchFamily="18" charset="0"/>
                <a:ea typeface="宋体" charset="-122"/>
                <a:hlinkClick r:id="rId2"/>
              </a:rPr>
              <a:t>WDM</a:t>
            </a:r>
            <a:endParaRPr lang="en-US" altLang="zh-CN" sz="2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oper Black" pitchFamily="18" charset="0"/>
              <a:ea typeface="宋体" charset="-122"/>
            </a:endParaRPr>
          </a:p>
        </p:txBody>
      </p:sp>
      <p:grpSp>
        <p:nvGrpSpPr>
          <p:cNvPr id="24" name="Group 34"/>
          <p:cNvGrpSpPr>
            <a:grpSpLocks/>
          </p:cNvGrpSpPr>
          <p:nvPr/>
        </p:nvGrpSpPr>
        <p:grpSpPr bwMode="auto">
          <a:xfrm>
            <a:off x="3793050" y="1524000"/>
            <a:ext cx="1336675" cy="1346200"/>
            <a:chOff x="2390" y="1358"/>
            <a:chExt cx="842" cy="848"/>
          </a:xfrm>
        </p:grpSpPr>
        <p:sp>
          <p:nvSpPr>
            <p:cNvPr id="25" name="AutoShape 4"/>
            <p:cNvSpPr>
              <a:spLocks noChangeArrowheads="1"/>
            </p:cNvSpPr>
            <p:nvPr/>
          </p:nvSpPr>
          <p:spPr bwMode="gray">
            <a:xfrm>
              <a:off x="2390" y="1358"/>
              <a:ext cx="842" cy="848"/>
            </a:xfrm>
            <a:prstGeom prst="roundRect">
              <a:avLst>
                <a:gd name="adj" fmla="val 1353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000000"/>
                </a:solidFill>
              </a:endParaRPr>
            </a:p>
          </p:txBody>
        </p:sp>
        <p:pic>
          <p:nvPicPr>
            <p:cNvPr id="26" name="Picture 26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30" y="1927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7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0800000">
              <a:off x="2881" y="1380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Group 35"/>
          <p:cNvGrpSpPr>
            <a:grpSpLocks/>
          </p:cNvGrpSpPr>
          <p:nvPr/>
        </p:nvGrpSpPr>
        <p:grpSpPr bwMode="auto">
          <a:xfrm>
            <a:off x="5578988" y="2949575"/>
            <a:ext cx="1339850" cy="1346200"/>
            <a:chOff x="3515" y="2256"/>
            <a:chExt cx="844" cy="848"/>
          </a:xfrm>
        </p:grpSpPr>
        <p:sp>
          <p:nvSpPr>
            <p:cNvPr id="29" name="AutoShape 5"/>
            <p:cNvSpPr>
              <a:spLocks noChangeArrowheads="1"/>
            </p:cNvSpPr>
            <p:nvPr/>
          </p:nvSpPr>
          <p:spPr bwMode="gray">
            <a:xfrm>
              <a:off x="3515" y="2256"/>
              <a:ext cx="844" cy="848"/>
            </a:xfrm>
            <a:prstGeom prst="roundRect">
              <a:avLst>
                <a:gd name="adj" fmla="val 12440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000000"/>
                </a:solidFill>
              </a:endParaRPr>
            </a:p>
          </p:txBody>
        </p:sp>
        <p:pic>
          <p:nvPicPr>
            <p:cNvPr id="30" name="Picture 28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544" y="2826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9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 rot="10800000">
              <a:off x="4013" y="2273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6"/>
          <p:cNvGrpSpPr>
            <a:grpSpLocks/>
          </p:cNvGrpSpPr>
          <p:nvPr/>
        </p:nvGrpSpPr>
        <p:grpSpPr bwMode="auto">
          <a:xfrm>
            <a:off x="3761300" y="4465638"/>
            <a:ext cx="1336675" cy="1346200"/>
            <a:chOff x="2370" y="3211"/>
            <a:chExt cx="842" cy="848"/>
          </a:xfrm>
        </p:grpSpPr>
        <p:sp>
          <p:nvSpPr>
            <p:cNvPr id="33" name="AutoShape 7"/>
            <p:cNvSpPr>
              <a:spLocks noChangeArrowheads="1"/>
            </p:cNvSpPr>
            <p:nvPr/>
          </p:nvSpPr>
          <p:spPr bwMode="gray">
            <a:xfrm>
              <a:off x="2370" y="3211"/>
              <a:ext cx="842" cy="848"/>
            </a:xfrm>
            <a:prstGeom prst="roundRect">
              <a:avLst>
                <a:gd name="adj" fmla="val 13537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000000"/>
                </a:solidFill>
              </a:endParaRPr>
            </a:p>
          </p:txBody>
        </p:sp>
        <p:pic>
          <p:nvPicPr>
            <p:cNvPr id="34" name="Picture 30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2406" y="3781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1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 rot="10800000">
              <a:off x="2863" y="3228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" name="Group 37"/>
          <p:cNvGrpSpPr>
            <a:grpSpLocks/>
          </p:cNvGrpSpPr>
          <p:nvPr/>
        </p:nvGrpSpPr>
        <p:grpSpPr bwMode="auto">
          <a:xfrm>
            <a:off x="1899163" y="2938463"/>
            <a:ext cx="1336675" cy="1346200"/>
            <a:chOff x="1197" y="2249"/>
            <a:chExt cx="842" cy="848"/>
          </a:xfrm>
        </p:grpSpPr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197" y="2249"/>
              <a:ext cx="842" cy="848"/>
            </a:xfrm>
            <a:prstGeom prst="roundRect">
              <a:avLst>
                <a:gd name="adj" fmla="val 11875"/>
              </a:avLst>
            </a:prstGeom>
            <a:gradFill rotWithShape="1">
              <a:gsLst>
                <a:gs pos="0">
                  <a:srgbClr val="003263"/>
                </a:gs>
                <a:gs pos="50000">
                  <a:srgbClr val="006BD6"/>
                </a:gs>
                <a:gs pos="100000">
                  <a:srgbClr val="003263"/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</a:endParaRPr>
            </a:p>
          </p:txBody>
        </p:sp>
        <p:pic>
          <p:nvPicPr>
            <p:cNvPr id="38" name="Picture 32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24" y="2832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Picture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0800000">
              <a:off x="1687" y="2267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" name="Rectangle 9"/>
          <p:cNvSpPr>
            <a:spLocks noChangeArrowheads="1"/>
          </p:cNvSpPr>
          <p:nvPr/>
        </p:nvSpPr>
        <p:spPr bwMode="white">
          <a:xfrm>
            <a:off x="1890382" y="3419708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dirty="0" smtClean="0">
                <a:solidFill>
                  <a:srgbClr val="FEFEFE"/>
                </a:solidFill>
              </a:rPr>
              <a:t>渠道</a:t>
            </a:r>
            <a:r>
              <a:rPr lang="en-US" altLang="zh-CN" dirty="0" smtClean="0">
                <a:solidFill>
                  <a:srgbClr val="FEFEFE"/>
                </a:solidFill>
              </a:rPr>
              <a:t>&amp;</a:t>
            </a:r>
            <a:r>
              <a:rPr lang="zh-CN" altLang="en-US" dirty="0" smtClean="0">
                <a:solidFill>
                  <a:srgbClr val="FEFEFE"/>
                </a:solidFill>
              </a:rPr>
              <a:t>路径</a:t>
            </a:r>
            <a:endParaRPr lang="en-US" dirty="0">
              <a:solidFill>
                <a:srgbClr val="FEFEFE"/>
              </a:solidFill>
            </a:endParaRPr>
          </a:p>
        </p:txBody>
      </p:sp>
      <p:sp>
        <p:nvSpPr>
          <p:cNvPr id="41" name="Rectangle 10"/>
          <p:cNvSpPr>
            <a:spLocks noChangeArrowheads="1"/>
          </p:cNvSpPr>
          <p:nvPr/>
        </p:nvSpPr>
        <p:spPr bwMode="white">
          <a:xfrm>
            <a:off x="5634054" y="3419708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dirty="0" smtClean="0">
                <a:solidFill>
                  <a:srgbClr val="FEFEFE"/>
                </a:solidFill>
              </a:rPr>
              <a:t>终端</a:t>
            </a:r>
            <a:r>
              <a:rPr lang="en-US" altLang="zh-CN" dirty="0" smtClean="0">
                <a:solidFill>
                  <a:srgbClr val="FEFEFE"/>
                </a:solidFill>
              </a:rPr>
              <a:t>&amp;</a:t>
            </a:r>
            <a:r>
              <a:rPr lang="zh-CN" altLang="en-US" dirty="0" smtClean="0">
                <a:solidFill>
                  <a:srgbClr val="FEFEFE"/>
                </a:solidFill>
              </a:rPr>
              <a:t>网络</a:t>
            </a:r>
            <a:endParaRPr lang="en-US" dirty="0">
              <a:solidFill>
                <a:srgbClr val="FEFEFE"/>
              </a:solidFill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white">
          <a:xfrm>
            <a:off x="3794638" y="1979548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dirty="0" smtClean="0">
                <a:solidFill>
                  <a:srgbClr val="FEFEFE"/>
                </a:solidFill>
              </a:rPr>
              <a:t>用户行为</a:t>
            </a:r>
            <a:endParaRPr lang="en-US" dirty="0">
              <a:solidFill>
                <a:srgbClr val="FEFEFE"/>
              </a:solidFill>
            </a:endParaRPr>
          </a:p>
        </p:txBody>
      </p:sp>
      <p:sp>
        <p:nvSpPr>
          <p:cNvPr id="43" name="Rectangle 11"/>
          <p:cNvSpPr>
            <a:spLocks noChangeArrowheads="1"/>
          </p:cNvSpPr>
          <p:nvPr/>
        </p:nvSpPr>
        <p:spPr bwMode="white">
          <a:xfrm>
            <a:off x="3794638" y="4931876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dirty="0" smtClean="0">
                <a:solidFill>
                  <a:srgbClr val="FEFEFE"/>
                </a:solidFill>
              </a:rPr>
              <a:t>成交统计</a:t>
            </a:r>
            <a:endParaRPr lang="en-US" dirty="0">
              <a:solidFill>
                <a:srgbClr val="FEFEFE"/>
              </a:solidFill>
            </a:endParaRP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black">
          <a:xfrm>
            <a:off x="3473244" y="3573016"/>
            <a:ext cx="195601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/>
                <a:ea typeface="微软雅黑"/>
                <a:cs typeface="微软雅黑"/>
              </a:rPr>
              <a:t>最有商业价值的数据服务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923278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104" y="571480"/>
            <a:ext cx="9193136" cy="642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内容占位符 3"/>
          <p:cNvSpPr txBox="1">
            <a:spLocks/>
          </p:cNvSpPr>
          <p:nvPr/>
        </p:nvSpPr>
        <p:spPr bwMode="auto">
          <a:xfrm>
            <a:off x="357158" y="1500174"/>
            <a:ext cx="5214974" cy="228601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28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Who am I</a:t>
            </a:r>
            <a:r>
              <a:rPr kumimoji="0" lang="zh-CN" altLang="en-US" sz="28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？</a:t>
            </a:r>
            <a:endParaRPr kumimoji="0" lang="en-US" altLang="zh-CN" sz="2800" i="0" u="none" strike="noStrike" kern="120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800" i="0" u="none" strike="noStrike" kern="120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0" lang="zh-CN" altLang="en-US" sz="20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宁海元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江枫  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NinGoo</a:t>
            </a:r>
            <a:endParaRPr kumimoji="0" lang="en-US" altLang="zh-CN" sz="2600" i="0" u="none" strike="noStrike" kern="1200" normalizeH="0" baseline="0" noProof="0" dirty="0" smtClean="0"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600" i="0" u="none" strike="noStrike" kern="1200" normalizeH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2003</a:t>
            </a:r>
            <a:r>
              <a:rPr kumimoji="0" lang="zh-CN" altLang="en-US" sz="2600" i="0" u="none" strike="noStrike" kern="1200" normalizeH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年毕业，做了九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</a:t>
            </a:r>
            <a:r>
              <a:rPr kumimoji="0" lang="en-US" altLang="zh-CN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DBA/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一年无线数据</a:t>
            </a:r>
            <a:endParaRPr kumimoji="0" lang="en-US" altLang="zh-CN" sz="2600" i="0" u="none" strike="noStrike" kern="1200" normalizeH="0" baseline="0" noProof="0" dirty="0" smtClean="0"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2007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年淘宝，目前在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无线事业部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无线数据团队</a:t>
            </a:r>
            <a:endParaRPr kumimoji="0" lang="en-US" altLang="zh-CN" sz="2600" i="0" u="none" strike="noStrike" kern="1200" normalizeH="0" baseline="0" noProof="0" dirty="0" smtClean="0"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《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高性能</a:t>
            </a:r>
            <a:r>
              <a:rPr kumimoji="0" lang="en-US" altLang="zh-CN" sz="2600" i="0" u="none" strike="noStrike" kern="1200" normalizeH="0" baseline="0" noProof="0" dirty="0" err="1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MySQL</a:t>
            </a:r>
            <a:r>
              <a:rPr kumimoji="0" lang="en-US" altLang="zh-CN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》</a:t>
            </a:r>
            <a:r>
              <a:rPr kumimoji="0" lang="zh-CN" altLang="en-US" sz="2600" i="0" u="none" strike="noStrike" kern="1200" normalizeH="0" baseline="0" noProof="0" dirty="0" smtClean="0">
                <a:solidFill>
                  <a:schemeClr val="bg1"/>
                </a:solidFill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第三版中文译者之一</a:t>
            </a:r>
            <a:endParaRPr kumimoji="0" lang="en-US" altLang="zh-CN" sz="2600" i="0" u="none" strike="noStrike" kern="1200" normalizeH="0" baseline="0" noProof="0" dirty="0" smtClean="0"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jiangfeng@taobao.com</a:t>
            </a:r>
            <a:endParaRPr kumimoji="0" lang="en-US" altLang="zh-CN" sz="2600" i="0" u="none" strike="noStrike" kern="1200" normalizeH="0" baseline="0" noProof="0" dirty="0" smtClean="0"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30"/>
          <p:cNvGrpSpPr>
            <a:grpSpLocks/>
          </p:cNvGrpSpPr>
          <p:nvPr/>
        </p:nvGrpSpPr>
        <p:grpSpPr bwMode="auto">
          <a:xfrm>
            <a:off x="539552" y="1340768"/>
            <a:ext cx="8028558" cy="5109846"/>
            <a:chOff x="748" y="890"/>
            <a:chExt cx="4173" cy="2676"/>
          </a:xfrm>
        </p:grpSpPr>
        <p:sp>
          <p:nvSpPr>
            <p:cNvPr id="6" name="Rectangle 889"/>
            <p:cNvSpPr>
              <a:spLocks noChangeArrowheads="1"/>
            </p:cNvSpPr>
            <p:nvPr/>
          </p:nvSpPr>
          <p:spPr bwMode="auto">
            <a:xfrm>
              <a:off x="748" y="1229"/>
              <a:ext cx="1270" cy="221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DE5CF"/>
                </a:gs>
              </a:gsLst>
              <a:lin ang="2700000" scaled="1"/>
            </a:gradFill>
            <a:ln>
              <a:noFill/>
            </a:ln>
            <a:effectLst/>
            <a:scene3d>
              <a:camera prst="legacyObliqueBottom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757575"/>
              </a:extrusion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9" name="Rectangle 897"/>
            <p:cNvSpPr>
              <a:spLocks noChangeArrowheads="1"/>
            </p:cNvSpPr>
            <p:nvPr/>
          </p:nvSpPr>
          <p:spPr bwMode="auto">
            <a:xfrm>
              <a:off x="2200" y="1229"/>
              <a:ext cx="1270" cy="221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DE5CF"/>
                </a:gs>
              </a:gsLst>
              <a:lin ang="2700000" scaled="1"/>
            </a:gradFill>
            <a:ln>
              <a:noFill/>
            </a:ln>
            <a:effectLst/>
            <a:scene3d>
              <a:camera prst="legacyObliqueBottom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757575"/>
              </a:extrusion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0" name="Rectangle 898"/>
            <p:cNvSpPr>
              <a:spLocks noChangeArrowheads="1"/>
            </p:cNvSpPr>
            <p:nvPr/>
          </p:nvSpPr>
          <p:spPr bwMode="auto">
            <a:xfrm>
              <a:off x="3651" y="1267"/>
              <a:ext cx="1270" cy="21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DE5CF"/>
                </a:gs>
              </a:gsLst>
              <a:lin ang="2700000" scaled="1"/>
            </a:gradFill>
            <a:ln>
              <a:noFill/>
            </a:ln>
            <a:effectLst/>
            <a:scene3d>
              <a:camera prst="legacyObliqueBottom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757575"/>
              </a:extrusion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" name="Text Box 902"/>
            <p:cNvSpPr txBox="1">
              <a:spLocks noChangeArrowheads="1"/>
            </p:cNvSpPr>
            <p:nvPr/>
          </p:nvSpPr>
          <p:spPr bwMode="auto">
            <a:xfrm>
              <a:off x="2336" y="890"/>
              <a:ext cx="998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  <a:latin typeface="Arial Black" pitchFamily="34" charset="0"/>
                </a:rPr>
                <a:t>TITLE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latin typeface="Arial" charset="0"/>
                </a:rPr>
                <a:t>Click to add text</a:t>
              </a:r>
            </a:p>
          </p:txBody>
        </p:sp>
        <p:sp>
          <p:nvSpPr>
            <p:cNvPr id="13" name="Text Box 903"/>
            <p:cNvSpPr txBox="1">
              <a:spLocks noChangeArrowheads="1"/>
            </p:cNvSpPr>
            <p:nvPr/>
          </p:nvSpPr>
          <p:spPr bwMode="auto">
            <a:xfrm>
              <a:off x="3787" y="890"/>
              <a:ext cx="998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  <a:latin typeface="Arial Black" pitchFamily="34" charset="0"/>
                </a:rPr>
                <a:t>TITLE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latin typeface="Arial" charset="0"/>
                </a:rPr>
                <a:t>Click to add text</a:t>
              </a:r>
            </a:p>
          </p:txBody>
        </p:sp>
        <p:sp>
          <p:nvSpPr>
            <p:cNvPr id="14" name="Text Box 904"/>
            <p:cNvSpPr txBox="1">
              <a:spLocks noChangeArrowheads="1"/>
            </p:cNvSpPr>
            <p:nvPr/>
          </p:nvSpPr>
          <p:spPr bwMode="auto">
            <a:xfrm>
              <a:off x="765" y="1331"/>
              <a:ext cx="1186" cy="1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algn="l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800100" indent="-342900" algn="l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257300" indent="-342900" algn="l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indent="-342900" algn="l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171700" indent="-342900" algn="l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628900" indent="-342900" fontAlgn="base" latinLnBrk="1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086100" indent="-342900" fontAlgn="base" latinLnBrk="1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543300" indent="-342900" fontAlgn="base" latinLnBrk="1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000500" indent="-342900" fontAlgn="base" latinLnBrk="1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400" dirty="0">
                  <a:latin typeface="微软雅黑"/>
                  <a:ea typeface="微软雅黑"/>
                  <a:cs typeface="微软雅黑"/>
                </a:rPr>
                <a:t>2008</a:t>
              </a:r>
              <a:r>
                <a:rPr lang="zh-CN" altLang="en-US" sz="1400" dirty="0">
                  <a:latin typeface="微软雅黑"/>
                  <a:ea typeface="微软雅黑"/>
                  <a:cs typeface="微软雅黑"/>
                </a:rPr>
                <a:t>年进入市场</a:t>
              </a:r>
              <a:endParaRPr lang="en-US" altLang="zh-CN" sz="1400" dirty="0">
                <a:latin typeface="微软雅黑"/>
                <a:ea typeface="微软雅黑"/>
                <a:cs typeface="微软雅黑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2012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年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4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月，覆盖约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17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万应用，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5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亿设备，日会话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12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亿</a:t>
              </a:r>
              <a:endParaRPr lang="en-US" altLang="zh-CN" sz="1400" dirty="0" smtClean="0">
                <a:latin typeface="微软雅黑"/>
                <a:ea typeface="微软雅黑"/>
                <a:cs typeface="微软雅黑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目前覆盖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27.5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万应用，日会话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24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亿</a:t>
              </a:r>
              <a:endParaRPr lang="en-US" altLang="zh-CN" sz="1400" dirty="0" smtClean="0">
                <a:latin typeface="微软雅黑"/>
                <a:ea typeface="微软雅黑"/>
                <a:cs typeface="微软雅黑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全平台支持，包括</a:t>
              </a:r>
              <a:r>
                <a:rPr lang="en-US" altLang="zh-CN" sz="1400" dirty="0" err="1" smtClean="0">
                  <a:latin typeface="微软雅黑"/>
                  <a:ea typeface="微软雅黑"/>
                  <a:cs typeface="微软雅黑"/>
                </a:rPr>
                <a:t>iOS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, Android, WP, HTML5, BlackBerry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和</a:t>
              </a:r>
              <a:r>
                <a:rPr lang="en-US" altLang="zh-CN" sz="1400" dirty="0" err="1" smtClean="0">
                  <a:latin typeface="微软雅黑"/>
                  <a:ea typeface="微软雅黑"/>
                  <a:cs typeface="微软雅黑"/>
                </a:rPr>
                <a:t>JavaME</a:t>
              </a:r>
              <a:endParaRPr lang="en-US" altLang="zh-CN" sz="1400" dirty="0" smtClean="0">
                <a:latin typeface="微软雅黑"/>
                <a:ea typeface="微软雅黑"/>
                <a:cs typeface="微软雅黑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截止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2012.4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，三轮融资，超过</a:t>
              </a:r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2500</a:t>
              </a: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万美</a:t>
              </a:r>
              <a:endParaRPr lang="en-US" altLang="ko-KR" sz="1400" b="1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17" name="Group 917"/>
            <p:cNvGrpSpPr>
              <a:grpSpLocks/>
            </p:cNvGrpSpPr>
            <p:nvPr/>
          </p:nvGrpSpPr>
          <p:grpSpPr bwMode="auto">
            <a:xfrm>
              <a:off x="748" y="3294"/>
              <a:ext cx="1270" cy="272"/>
              <a:chOff x="748" y="3294"/>
              <a:chExt cx="1270" cy="272"/>
            </a:xfrm>
          </p:grpSpPr>
          <p:sp>
            <p:nvSpPr>
              <p:cNvPr id="29" name="Line 907"/>
              <p:cNvSpPr>
                <a:spLocks noChangeShapeType="1"/>
              </p:cNvSpPr>
              <p:nvPr/>
            </p:nvSpPr>
            <p:spPr bwMode="auto">
              <a:xfrm>
                <a:off x="74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908"/>
              <p:cNvSpPr>
                <a:spLocks noChangeShapeType="1"/>
              </p:cNvSpPr>
              <p:nvPr/>
            </p:nvSpPr>
            <p:spPr bwMode="auto">
              <a:xfrm>
                <a:off x="201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916"/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127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918"/>
            <p:cNvGrpSpPr>
              <a:grpSpLocks/>
            </p:cNvGrpSpPr>
            <p:nvPr/>
          </p:nvGrpSpPr>
          <p:grpSpPr bwMode="auto">
            <a:xfrm>
              <a:off x="2200" y="3294"/>
              <a:ext cx="1270" cy="272"/>
              <a:chOff x="748" y="3294"/>
              <a:chExt cx="1270" cy="272"/>
            </a:xfrm>
          </p:grpSpPr>
          <p:sp>
            <p:nvSpPr>
              <p:cNvPr id="26" name="Line 919"/>
              <p:cNvSpPr>
                <a:spLocks noChangeShapeType="1"/>
              </p:cNvSpPr>
              <p:nvPr/>
            </p:nvSpPr>
            <p:spPr bwMode="auto">
              <a:xfrm>
                <a:off x="74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920"/>
              <p:cNvSpPr>
                <a:spLocks noChangeShapeType="1"/>
              </p:cNvSpPr>
              <p:nvPr/>
            </p:nvSpPr>
            <p:spPr bwMode="auto">
              <a:xfrm>
                <a:off x="201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921"/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127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" name="Group 922"/>
            <p:cNvGrpSpPr>
              <a:grpSpLocks/>
            </p:cNvGrpSpPr>
            <p:nvPr/>
          </p:nvGrpSpPr>
          <p:grpSpPr bwMode="auto">
            <a:xfrm>
              <a:off x="3651" y="3294"/>
              <a:ext cx="1270" cy="272"/>
              <a:chOff x="748" y="3294"/>
              <a:chExt cx="1270" cy="272"/>
            </a:xfrm>
          </p:grpSpPr>
          <p:sp>
            <p:nvSpPr>
              <p:cNvPr id="23" name="Line 923"/>
              <p:cNvSpPr>
                <a:spLocks noChangeShapeType="1"/>
              </p:cNvSpPr>
              <p:nvPr/>
            </p:nvSpPr>
            <p:spPr bwMode="auto">
              <a:xfrm>
                <a:off x="74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924"/>
              <p:cNvSpPr>
                <a:spLocks noChangeShapeType="1"/>
              </p:cNvSpPr>
              <p:nvPr/>
            </p:nvSpPr>
            <p:spPr bwMode="auto">
              <a:xfrm>
                <a:off x="2018" y="3294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925"/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127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2" name="Picture 2" descr="http://static.36kr.com/wp-content/uploads/2012/04/flurry_logo.jpg"/>
          <p:cNvPicPr>
            <a:picLocks noChangeAspect="1" noChangeArrowheads="1"/>
          </p:cNvPicPr>
          <p:nvPr/>
        </p:nvPicPr>
        <p:blipFill rotWithShape="1">
          <a:blip r:embed="rId2"/>
          <a:srcRect t="20969" r="-839" b="20581"/>
          <a:stretch/>
        </p:blipFill>
        <p:spPr bwMode="auto">
          <a:xfrm>
            <a:off x="683568" y="980728"/>
            <a:ext cx="2114286" cy="792088"/>
          </a:xfrm>
          <a:prstGeom prst="rect">
            <a:avLst/>
          </a:prstGeom>
          <a:noFill/>
        </p:spPr>
      </p:pic>
      <p:pic>
        <p:nvPicPr>
          <p:cNvPr id="33" name="Picture 2" descr="http://cdn.ifanr.cn/wp-content/uploads/2012/03/umeng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1083568"/>
            <a:ext cx="2483145" cy="61724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1052736"/>
            <a:ext cx="2304255" cy="5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 Box 904"/>
          <p:cNvSpPr txBox="1">
            <a:spLocks noChangeArrowheads="1"/>
          </p:cNvSpPr>
          <p:nvPr/>
        </p:nvSpPr>
        <p:spPr bwMode="auto">
          <a:xfrm>
            <a:off x="3419851" y="2122978"/>
            <a:ext cx="216026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8001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2573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7145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1717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6289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0861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5433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0005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2011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月产品上线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2011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月获得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1000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万美元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轮融资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2012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月，覆盖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2 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万应用，日活跃用户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4000 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万。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1.6 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亿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设备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目前覆盖约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万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款应用，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每天超过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亿条数据</a:t>
            </a:r>
            <a:endParaRPr lang="en-US" altLang="zh-CN" sz="1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Text Box 904"/>
          <p:cNvSpPr txBox="1">
            <a:spLocks noChangeArrowheads="1"/>
          </p:cNvSpPr>
          <p:nvPr/>
        </p:nvSpPr>
        <p:spPr bwMode="auto">
          <a:xfrm>
            <a:off x="6143636" y="2132856"/>
            <a:ext cx="2357454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8001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2573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7145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171700" indent="-342900" algn="l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6289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0861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5433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000500" indent="-34290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2012.2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上线，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5.29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正式发布，侧重游戏行业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2012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年底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获得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轮融资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2013.1.17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发布</a:t>
            </a:r>
            <a:r>
              <a:rPr lang="en-US" altLang="zh-CN" sz="1400" dirty="0" err="1">
                <a:latin typeface="微软雅黑"/>
                <a:ea typeface="微软雅黑"/>
                <a:cs typeface="微软雅黑"/>
              </a:rPr>
              <a:t>TalkingData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 Game Analytics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（收费服务）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err="1" smtClean="0">
                <a:latin typeface="微软雅黑"/>
                <a:ea typeface="微软雅黑"/>
                <a:cs typeface="微软雅黑"/>
              </a:rPr>
              <a:t>TalkingData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提供的是企业级服务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1400" dirty="0" smtClean="0">
                <a:latin typeface="微软雅黑"/>
                <a:ea typeface="微软雅黑"/>
                <a:cs typeface="微软雅黑"/>
              </a:rPr>
              <a:t>B2B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模式</a:t>
            </a:r>
            <a:endParaRPr lang="zh-CN" altLang="en-US" sz="14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覆盖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8000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万设备，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6000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余款应用，</a:t>
            </a:r>
            <a:r>
              <a:rPr lang="en-US" altLang="zh-CN" sz="14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亿</a:t>
            </a:r>
            <a:r>
              <a:rPr lang="zh-CN" altLang="en-US" sz="1400" dirty="0" smtClean="0">
                <a:latin typeface="微软雅黑"/>
                <a:ea typeface="微软雅黑"/>
                <a:cs typeface="微软雅黑"/>
              </a:rPr>
              <a:t>用户</a:t>
            </a:r>
            <a:endParaRPr lang="en-US" altLang="ko-KR" sz="14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6054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879451" y="3506775"/>
            <a:ext cx="7400925" cy="1782762"/>
          </a:xfrm>
          <a:prstGeom prst="rect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/>
            <a:lightRig rig="legacyFlat1" dir="t"/>
          </a:scene3d>
          <a:sp3d extrusionH="1218930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gray">
          <a:xfrm flipH="1">
            <a:off x="917551" y="3565512"/>
            <a:ext cx="2436813" cy="1670050"/>
          </a:xfrm>
          <a:prstGeom prst="rect">
            <a:avLst/>
          </a:prstGeom>
          <a:solidFill>
            <a:schemeClr val="hlink">
              <a:alpha val="50195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 flipH="1">
            <a:off x="3363889" y="3565512"/>
            <a:ext cx="2436812" cy="1670050"/>
          </a:xfrm>
          <a:prstGeom prst="rect">
            <a:avLst/>
          </a:prstGeom>
          <a:solidFill>
            <a:schemeClr val="accent2">
              <a:alpha val="50195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 flipH="1">
            <a:off x="5802289" y="3563925"/>
            <a:ext cx="2436812" cy="1670050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gray">
          <a:xfrm>
            <a:off x="857224" y="4214818"/>
            <a:ext cx="247967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无线</a:t>
            </a:r>
            <a:endParaRPr lang="en-US" altLang="zh-CN" sz="2400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W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ireless</a:t>
            </a:r>
            <a:endParaRPr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gray">
          <a:xfrm>
            <a:off x="3325789" y="4214818"/>
            <a:ext cx="247967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数据</a:t>
            </a:r>
            <a:endParaRPr lang="en-US" altLang="zh-CN" sz="2400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D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ata</a:t>
            </a:r>
            <a:endParaRPr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gray">
          <a:xfrm>
            <a:off x="5643570" y="4186246"/>
            <a:ext cx="271464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商业价值</a:t>
            </a:r>
            <a:endParaRPr lang="en-US" altLang="zh-CN" sz="2400" b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M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erchant value</a:t>
            </a:r>
            <a:endParaRPr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3" name="Picture 13" descr="1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3926" y="1670037"/>
            <a:ext cx="13652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5" descr="2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0601" y="2203437"/>
            <a:ext cx="10953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 descr="16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7551" y="1571612"/>
            <a:ext cx="14700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" descr="2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576" y="2014525"/>
            <a:ext cx="1608138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643042" y="5357826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hlinkClick r:id="rId6"/>
              </a:rPr>
              <a:t>http://wdm.taobao.com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9558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610147" y="2714620"/>
            <a:ext cx="3670176" cy="150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+mj-cs"/>
              </a:rPr>
              <a:t>Thanks.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欢迎一起来玩</a:t>
            </a:r>
            <a:endParaRPr lang="en-US" altLang="zh-CN" sz="2800" dirty="0" smtClean="0">
              <a:solidFill>
                <a:srgbClr val="333333"/>
              </a:solidFill>
              <a:latin typeface="Adobe 黑体 Std R" pitchFamily="34" charset="-122"/>
              <a:ea typeface="Adobe 黑体 Std R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无线大数据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357298"/>
            <a:ext cx="82010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692" y="1357298"/>
            <a:ext cx="8446588" cy="406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57288"/>
            <a:ext cx="8645109" cy="503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887" y="1100138"/>
            <a:ext cx="8735713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219200"/>
            <a:ext cx="88582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791" y="1128713"/>
            <a:ext cx="8714809" cy="45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3"/>
          <p:cNvSpPr>
            <a:spLocks noGrp="1"/>
          </p:cNvSpPr>
          <p:nvPr>
            <p:ph type="ftr" sz="quarter" idx="4294967295"/>
          </p:nvPr>
        </p:nvSpPr>
        <p:spPr bwMode="auto">
          <a:xfrm>
            <a:off x="7046913" y="6381750"/>
            <a:ext cx="2133600" cy="2444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</a:rPr>
              <a:t>   </a:t>
            </a:r>
          </a:p>
          <a:p>
            <a:r>
              <a:rPr lang="en-US" altLang="zh-CN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3" name="Freeform 2"/>
          <p:cNvSpPr>
            <a:spLocks/>
          </p:cNvSpPr>
          <p:nvPr/>
        </p:nvSpPr>
        <p:spPr bwMode="gray">
          <a:xfrm>
            <a:off x="3805238" y="3615656"/>
            <a:ext cx="1265237" cy="803275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gray">
          <a:xfrm>
            <a:off x="4443413" y="2637756"/>
            <a:ext cx="1735137" cy="1117600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>
            <a:off x="2973388" y="2664743"/>
            <a:ext cx="1470025" cy="1117600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209675" y="1378868"/>
            <a:ext cx="2257425" cy="2257425"/>
            <a:chOff x="867" y="738"/>
            <a:chExt cx="1422" cy="1422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C9959"/>
                </a:gs>
                <a:gs pos="100000">
                  <a:srgbClr val="A3C975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A3C975"/>
                </a:gs>
                <a:gs pos="100000">
                  <a:srgbClr val="7C9959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1428729" y="2285992"/>
            <a:ext cx="1857388" cy="7284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368" lvl="0" indent="-160728" defTabSz="685664"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智能机</a:t>
            </a:r>
            <a:r>
              <a:rPr lang="en-US" altLang="zh-CN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功能机</a:t>
            </a:r>
            <a:r>
              <a:rPr lang="en-US" altLang="zh-CN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山寨机</a:t>
            </a:r>
            <a:endParaRPr lang="en-US" altLang="zh-CN" sz="11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368" lvl="0" indent="-160728" defTabSz="685664"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zh-CN" sz="1100" kern="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en-US" altLang="zh-CN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/Android/WP</a:t>
            </a:r>
          </a:p>
          <a:p>
            <a:pPr marL="80368" lvl="0" indent="-160728" defTabSz="685664"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苹果的政策</a:t>
            </a:r>
            <a:endParaRPr lang="en-US" altLang="zh-CN" sz="11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5700713" y="1378868"/>
            <a:ext cx="2257425" cy="2257425"/>
            <a:chOff x="867" y="738"/>
            <a:chExt cx="1422" cy="1422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A19D57"/>
                </a:gs>
                <a:gs pos="100000">
                  <a:srgbClr val="D3CE73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D3CE73"/>
                </a:gs>
                <a:gs pos="100000">
                  <a:srgbClr val="A19D5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6126187" y="2334543"/>
            <a:ext cx="1589085" cy="7961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6439" lvl="0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手机浏览器混战</a:t>
            </a:r>
            <a:endParaRPr lang="en-US" altLang="zh-CN" sz="1100" kern="0" dirty="0" smtClean="0"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96439" lvl="0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浏览器和</a:t>
            </a:r>
            <a:r>
              <a:rPr lang="en-US" altLang="zh-CN" sz="1100" kern="0" dirty="0" err="1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Webview</a:t>
            </a:r>
            <a:endParaRPr lang="en-US" altLang="zh-CN" sz="1100" kern="0" dirty="0" smtClean="0">
              <a:solidFill>
                <a:srgbClr val="FFFFFF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96439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en-US" altLang="zh-CN" sz="1100" kern="0" dirty="0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cookie</a:t>
            </a:r>
            <a:r>
              <a:rPr lang="zh-CN" altLang="en-US" sz="1100" kern="0" dirty="0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100" kern="0" dirty="0" err="1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1100" kern="0" dirty="0" smtClean="0">
                <a:solidFill>
                  <a:srgbClr val="FFFFFF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的支持</a:t>
            </a:r>
            <a:endParaRPr lang="en-US" sz="11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Group 14"/>
          <p:cNvGrpSpPr>
            <a:grpSpLocks/>
          </p:cNvGrpSpPr>
          <p:nvPr/>
        </p:nvGrpSpPr>
        <p:grpSpPr bwMode="auto">
          <a:xfrm>
            <a:off x="3336925" y="4150643"/>
            <a:ext cx="2257425" cy="2257425"/>
            <a:chOff x="867" y="738"/>
            <a:chExt cx="1422" cy="1422"/>
          </a:xfrm>
        </p:grpSpPr>
        <p:sp>
          <p:nvSpPr>
            <p:cNvPr id="16" name="Oval 15"/>
            <p:cNvSpPr>
              <a:spLocks noChangeArrowheads="1"/>
            </p:cNvSpPr>
            <p:nvPr/>
          </p:nvSpPr>
          <p:spPr bwMode="gray">
            <a:xfrm>
              <a:off x="867" y="738"/>
              <a:ext cx="1422" cy="1422"/>
            </a:xfrm>
            <a:prstGeom prst="ellipse">
              <a:avLst/>
            </a:prstGeom>
            <a:gradFill rotWithShape="1">
              <a:gsLst>
                <a:gs pos="0">
                  <a:srgbClr val="7474C2"/>
                </a:gs>
                <a:gs pos="100000">
                  <a:srgbClr val="9999FF"/>
                </a:gs>
              </a:gsLst>
              <a:lin ang="2700000" scaled="1"/>
            </a:gradFill>
            <a:ln w="38100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gray">
            <a:xfrm>
              <a:off x="909" y="774"/>
              <a:ext cx="1337" cy="1348"/>
            </a:xfrm>
            <a:prstGeom prst="ellipse">
              <a:avLst/>
            </a:prstGeom>
            <a:gradFill rotWithShape="1">
              <a:gsLst>
                <a:gs pos="0">
                  <a:srgbClr val="9999FF"/>
                </a:gs>
                <a:gs pos="100000">
                  <a:srgbClr val="7474C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18" name="Rectangle 17"/>
          <p:cNvSpPr>
            <a:spLocks noChangeArrowheads="1"/>
          </p:cNvSpPr>
          <p:nvPr/>
        </p:nvSpPr>
        <p:spPr bwMode="gray">
          <a:xfrm>
            <a:off x="3786183" y="5106318"/>
            <a:ext cx="1571636" cy="7961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6439" lvl="0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十倍以上的增速</a:t>
            </a:r>
            <a:endParaRPr lang="en-US" altLang="zh-CN" sz="11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6439" lvl="0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日数据量百亿级</a:t>
            </a:r>
            <a:endParaRPr lang="en-US" altLang="zh-CN" sz="11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6439" lvl="0" indent="-96439" defTabSz="685664">
              <a:spcBef>
                <a:spcPct val="20000"/>
              </a:spcBef>
              <a:spcAft>
                <a:spcPts val="450"/>
              </a:spcAft>
              <a:buSzPct val="80000"/>
              <a:buFont typeface="Arial" pitchFamily="34" charset="0"/>
              <a:buChar char="•"/>
              <a:defRPr/>
            </a:pPr>
            <a:r>
              <a:rPr lang="zh-CN" altLang="en-US" sz="11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活跃用户亿级</a:t>
            </a:r>
            <a:endParaRPr lang="en-US" sz="11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gray">
          <a:xfrm>
            <a:off x="3448050" y="4215731"/>
            <a:ext cx="2024063" cy="785812"/>
          </a:xfrm>
          <a:custGeom>
            <a:avLst/>
            <a:gdLst>
              <a:gd name="T0" fmla="*/ 0 w 1291"/>
              <a:gd name="T1" fmla="*/ 2147483647 h 495"/>
              <a:gd name="T2" fmla="*/ 2147483647 w 1291"/>
              <a:gd name="T3" fmla="*/ 2147483647 h 495"/>
              <a:gd name="T4" fmla="*/ 2147483647 w 1291"/>
              <a:gd name="T5" fmla="*/ 2147483647 h 495"/>
              <a:gd name="T6" fmla="*/ 2147483647 w 1291"/>
              <a:gd name="T7" fmla="*/ 0 h 495"/>
              <a:gd name="T8" fmla="*/ 2147483647 w 1291"/>
              <a:gd name="T9" fmla="*/ 2147483647 h 495"/>
              <a:gd name="T10" fmla="*/ 0 w 1291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1"/>
              <a:gd name="T19" fmla="*/ 0 h 495"/>
              <a:gd name="T20" fmla="*/ 1291 w 1291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1" h="495">
                <a:moveTo>
                  <a:pt x="0" y="495"/>
                </a:moveTo>
                <a:lnTo>
                  <a:pt x="1291" y="488"/>
                </a:lnTo>
                <a:cubicBezTo>
                  <a:pt x="1255" y="336"/>
                  <a:pt x="1163" y="231"/>
                  <a:pt x="1079" y="156"/>
                </a:cubicBezTo>
                <a:cubicBezTo>
                  <a:pt x="995" y="81"/>
                  <a:pt x="854" y="0"/>
                  <a:pt x="635" y="0"/>
                </a:cubicBezTo>
                <a:cubicBezTo>
                  <a:pt x="416" y="0"/>
                  <a:pt x="340" y="63"/>
                  <a:pt x="230" y="143"/>
                </a:cubicBezTo>
                <a:cubicBezTo>
                  <a:pt x="120" y="223"/>
                  <a:pt x="6" y="413"/>
                  <a:pt x="0" y="495"/>
                </a:cubicBezTo>
                <a:close/>
              </a:path>
            </a:pathLst>
          </a:custGeom>
          <a:solidFill>
            <a:srgbClr val="99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black">
          <a:xfrm>
            <a:off x="3586163" y="4528468"/>
            <a:ext cx="18367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数据量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gray">
          <a:xfrm>
            <a:off x="5810250" y="1434431"/>
            <a:ext cx="2033588" cy="781050"/>
          </a:xfrm>
          <a:custGeom>
            <a:avLst/>
            <a:gdLst>
              <a:gd name="T0" fmla="*/ 0 w 1293"/>
              <a:gd name="T1" fmla="*/ 2147483647 h 492"/>
              <a:gd name="T2" fmla="*/ 2147483647 w 1293"/>
              <a:gd name="T3" fmla="*/ 2147483647 h 492"/>
              <a:gd name="T4" fmla="*/ 2147483647 w 1293"/>
              <a:gd name="T5" fmla="*/ 2147483647 h 492"/>
              <a:gd name="T6" fmla="*/ 2147483647 w 1293"/>
              <a:gd name="T7" fmla="*/ 0 h 492"/>
              <a:gd name="T8" fmla="*/ 2147483647 w 1293"/>
              <a:gd name="T9" fmla="*/ 2147483647 h 492"/>
              <a:gd name="T10" fmla="*/ 0 w 1293"/>
              <a:gd name="T11" fmla="*/ 2147483647 h 4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93"/>
              <a:gd name="T19" fmla="*/ 0 h 492"/>
              <a:gd name="T20" fmla="*/ 1293 w 1293"/>
              <a:gd name="T21" fmla="*/ 492 h 4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93" h="492">
                <a:moveTo>
                  <a:pt x="0" y="490"/>
                </a:moveTo>
                <a:lnTo>
                  <a:pt x="1293" y="492"/>
                </a:lnTo>
                <a:cubicBezTo>
                  <a:pt x="1257" y="340"/>
                  <a:pt x="1165" y="235"/>
                  <a:pt x="1081" y="160"/>
                </a:cubicBezTo>
                <a:cubicBezTo>
                  <a:pt x="997" y="85"/>
                  <a:pt x="867" y="0"/>
                  <a:pt x="648" y="0"/>
                </a:cubicBezTo>
                <a:cubicBezTo>
                  <a:pt x="429" y="0"/>
                  <a:pt x="342" y="67"/>
                  <a:pt x="232" y="147"/>
                </a:cubicBezTo>
                <a:cubicBezTo>
                  <a:pt x="122" y="227"/>
                  <a:pt x="18" y="421"/>
                  <a:pt x="0" y="490"/>
                </a:cubicBezTo>
                <a:close/>
              </a:path>
            </a:pathLst>
          </a:custGeom>
          <a:solidFill>
            <a:srgbClr val="D3CE7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gray">
          <a:xfrm>
            <a:off x="1311275" y="1436018"/>
            <a:ext cx="2038350" cy="785813"/>
          </a:xfrm>
          <a:custGeom>
            <a:avLst/>
            <a:gdLst>
              <a:gd name="T0" fmla="*/ 0 w 1284"/>
              <a:gd name="T1" fmla="*/ 2147483647 h 495"/>
              <a:gd name="T2" fmla="*/ 2147483647 w 1284"/>
              <a:gd name="T3" fmla="*/ 2147483647 h 495"/>
              <a:gd name="T4" fmla="*/ 2147483647 w 1284"/>
              <a:gd name="T5" fmla="*/ 2147483647 h 495"/>
              <a:gd name="T6" fmla="*/ 2147483647 w 1284"/>
              <a:gd name="T7" fmla="*/ 0 h 495"/>
              <a:gd name="T8" fmla="*/ 2147483647 w 1284"/>
              <a:gd name="T9" fmla="*/ 2147483647 h 495"/>
              <a:gd name="T10" fmla="*/ 0 w 1284"/>
              <a:gd name="T11" fmla="*/ 2147483647 h 4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84"/>
              <a:gd name="T19" fmla="*/ 0 h 495"/>
              <a:gd name="T20" fmla="*/ 1284 w 1284"/>
              <a:gd name="T21" fmla="*/ 495 h 4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84" h="495">
                <a:moveTo>
                  <a:pt x="0" y="495"/>
                </a:moveTo>
                <a:lnTo>
                  <a:pt x="1284" y="492"/>
                </a:lnTo>
                <a:cubicBezTo>
                  <a:pt x="1248" y="340"/>
                  <a:pt x="1156" y="235"/>
                  <a:pt x="1072" y="160"/>
                </a:cubicBezTo>
                <a:cubicBezTo>
                  <a:pt x="988" y="85"/>
                  <a:pt x="858" y="0"/>
                  <a:pt x="639" y="0"/>
                </a:cubicBezTo>
                <a:cubicBezTo>
                  <a:pt x="420" y="0"/>
                  <a:pt x="333" y="67"/>
                  <a:pt x="223" y="147"/>
                </a:cubicBezTo>
                <a:cubicBezTo>
                  <a:pt x="113" y="227"/>
                  <a:pt x="18" y="426"/>
                  <a:pt x="0" y="495"/>
                </a:cubicBezTo>
                <a:close/>
              </a:path>
            </a:pathLst>
          </a:custGeom>
          <a:solidFill>
            <a:srgbClr val="A3C975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black">
          <a:xfrm>
            <a:off x="5921375" y="1747168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altLang="zh-CN" sz="2000" b="1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Wap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/H5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black">
          <a:xfrm>
            <a:off x="1439863" y="1756693"/>
            <a:ext cx="18367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客户端</a:t>
            </a:r>
            <a:endParaRPr lang="en-US" altLang="zh-CN" sz="20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gray">
          <a:xfrm>
            <a:off x="4192588" y="2110706"/>
            <a:ext cx="679450" cy="1857375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auto">
          <a:xfrm>
            <a:off x="3551611" y="1457254"/>
            <a:ext cx="2163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7347D"/>
                </a:solidFill>
                <a:latin typeface="微软雅黑"/>
                <a:ea typeface="微软雅黑"/>
                <a:cs typeface="微软雅黑"/>
              </a:rPr>
              <a:t>无线数据挑战</a:t>
            </a:r>
            <a:endParaRPr lang="en-US" altLang="zh-CN" sz="2000" dirty="0" smtClean="0">
              <a:solidFill>
                <a:srgbClr val="17347D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76480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nozGtbSEuSxX56hIBSm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nozGtbSEuSxX56hIBS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nozGtbSEuSxX56hIBS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nozGtbSEuSxX56hIBSm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531</Words>
  <Application>Microsoft Macintosh PowerPoint</Application>
  <PresentationFormat>全屏显示(4:3)</PresentationFormat>
  <Paragraphs>125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向松(darcy)</dc:creator>
  <cp:lastModifiedBy>心 宗</cp:lastModifiedBy>
  <cp:revision>535</cp:revision>
  <dcterms:created xsi:type="dcterms:W3CDTF">2012-02-22T03:59:36Z</dcterms:created>
  <dcterms:modified xsi:type="dcterms:W3CDTF">2013-04-20T03:38:41Z</dcterms:modified>
</cp:coreProperties>
</file>